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8" r:id="rId2"/>
    <p:sldId id="318" r:id="rId3"/>
    <p:sldId id="261" r:id="rId4"/>
    <p:sldId id="3388" r:id="rId5"/>
    <p:sldId id="3387" r:id="rId6"/>
    <p:sldId id="3389" r:id="rId7"/>
    <p:sldId id="3390" r:id="rId8"/>
    <p:sldId id="3391" r:id="rId9"/>
    <p:sldId id="3392" r:id="rId10"/>
    <p:sldId id="3393" r:id="rId11"/>
    <p:sldId id="3394" r:id="rId12"/>
    <p:sldId id="3395" r:id="rId13"/>
    <p:sldId id="3396" r:id="rId14"/>
    <p:sldId id="3399" r:id="rId15"/>
    <p:sldId id="274" r:id="rId16"/>
    <p:sldId id="3401" r:id="rId17"/>
    <p:sldId id="362"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6" y="4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1A13A-D60A-422D-BAA6-E4E7ADFA2A21}" type="datetimeFigureOut">
              <a:rPr lang="zh-CN" altLang="en-US" smtClean="0"/>
              <a:t>2020/11/11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886AE-BC43-4E5F-A7F0-F0898215431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EEDCD6-9014-4A64-9154-89608F736A8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657591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103489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EEDCD6-9014-4A64-9154-89608F736A82}" type="slidenum">
              <a:rPr lang="zh-CN" altLang="en-US" smtClean="0"/>
              <a:t>12</a:t>
            </a:fld>
            <a:endParaRPr lang="zh-CN" altLang="en-US"/>
          </a:p>
        </p:txBody>
      </p:sp>
    </p:spTree>
    <p:extLst>
      <p:ext uri="{BB962C8B-B14F-4D97-AF65-F5344CB8AC3E}">
        <p14:creationId xmlns:p14="http://schemas.microsoft.com/office/powerpoint/2010/main" val="428739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3136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EEDCD6-9014-4A64-9154-89608F736A82}" type="slidenum">
              <a:rPr lang="zh-CN" altLang="en-US" smtClean="0"/>
              <a:t>14</a:t>
            </a:fld>
            <a:endParaRPr lang="zh-CN" altLang="en-US"/>
          </a:p>
        </p:txBody>
      </p:sp>
    </p:spTree>
    <p:extLst>
      <p:ext uri="{BB962C8B-B14F-4D97-AF65-F5344CB8AC3E}">
        <p14:creationId xmlns:p14="http://schemas.microsoft.com/office/powerpoint/2010/main" val="2916100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2300964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ctr"/>
            <a:r>
              <a:rPr lang="zh-CN" altLang="en-US" dirty="0"/>
              <a:t>让</a:t>
            </a:r>
            <a:endParaRPr lang="en-US" altLang="zh-CN" dirty="0"/>
          </a:p>
          <a:p>
            <a:pPr algn="ctr"/>
            <a:r>
              <a:rPr lang="zh-CN" altLang="en-US" dirty="0"/>
              <a:t>每个人</a:t>
            </a:r>
            <a:endParaRPr lang="en-US" altLang="zh-CN" dirty="0"/>
          </a:p>
          <a:p>
            <a:pPr algn="ctr"/>
            <a:r>
              <a:rPr lang="zh-CN" altLang="en-US" dirty="0"/>
              <a:t>享受</a:t>
            </a:r>
            <a:endParaRPr lang="en-US" altLang="zh-CN" dirty="0"/>
          </a:p>
          <a:p>
            <a:pPr algn="ctr"/>
            <a:r>
              <a:rPr lang="zh-CN" altLang="en-US" dirty="0"/>
              <a:t>真正的</a:t>
            </a:r>
            <a:endParaRPr lang="en-US" altLang="zh-CN" dirty="0"/>
          </a:p>
          <a:p>
            <a:pPr algn="ctr"/>
            <a:r>
              <a:rPr lang="zh-CN" altLang="en-US" dirty="0"/>
              <a:t>互联网精神</a:t>
            </a:r>
          </a:p>
          <a:p>
            <a:endParaRPr lang="zh-CN" altLang="en-US" dirty="0"/>
          </a:p>
        </p:txBody>
      </p:sp>
      <p:sp>
        <p:nvSpPr>
          <p:cNvPr id="4" name="灯片编号占位符 3"/>
          <p:cNvSpPr>
            <a:spLocks noGrp="1"/>
          </p:cNvSpPr>
          <p:nvPr>
            <p:ph type="sldNum" sz="quarter" idx="10"/>
          </p:nvPr>
        </p:nvSpPr>
        <p:spPr/>
        <p:txBody>
          <a:bodyPr/>
          <a:lstStyle/>
          <a:p>
            <a:fld id="{47EEDCD6-9014-4A64-9154-89608F736A82}"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EEDCD6-9014-4A64-9154-89608F736A82}"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EEDCD6-9014-4A64-9154-89608F736A8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51316C-3D54-439B-9175-227A00B8C09A}" type="slidenum">
              <a:rPr lang="zh-CN" altLang="en-US" smtClean="0"/>
              <a:t>4</a:t>
            </a:fld>
            <a:endParaRPr lang="zh-CN" altLang="en-US"/>
          </a:p>
        </p:txBody>
      </p:sp>
    </p:spTree>
    <p:extLst>
      <p:ext uri="{BB962C8B-B14F-4D97-AF65-F5344CB8AC3E}">
        <p14:creationId xmlns:p14="http://schemas.microsoft.com/office/powerpoint/2010/main" val="428542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51316C-3D54-439B-9175-227A00B8C09A}" type="slidenum">
              <a:rPr lang="zh-CN" altLang="en-US" smtClean="0"/>
              <a:t>5</a:t>
            </a:fld>
            <a:endParaRPr lang="zh-CN" altLang="en-US"/>
          </a:p>
        </p:txBody>
      </p:sp>
    </p:spTree>
    <p:extLst>
      <p:ext uri="{BB962C8B-B14F-4D97-AF65-F5344CB8AC3E}">
        <p14:creationId xmlns:p14="http://schemas.microsoft.com/office/powerpoint/2010/main" val="3605325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EEDCD6-9014-4A64-9154-89608F736A82}" type="slidenum">
              <a:rPr lang="zh-CN" altLang="en-US" smtClean="0"/>
              <a:t>6</a:t>
            </a:fld>
            <a:endParaRPr lang="zh-CN" altLang="en-US"/>
          </a:p>
        </p:txBody>
      </p:sp>
    </p:spTree>
    <p:extLst>
      <p:ext uri="{BB962C8B-B14F-4D97-AF65-F5344CB8AC3E}">
        <p14:creationId xmlns:p14="http://schemas.microsoft.com/office/powerpoint/2010/main" val="241842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21E8CE-9CC8-49CD-83DC-F491AC292ADE}" type="slidenum">
              <a:rPr lang="zh-CN" altLang="en-US" smtClean="0"/>
              <a:t>7</a:t>
            </a:fld>
            <a:endParaRPr lang="zh-CN" altLang="en-US"/>
          </a:p>
        </p:txBody>
      </p:sp>
    </p:spTree>
    <p:extLst>
      <p:ext uri="{BB962C8B-B14F-4D97-AF65-F5344CB8AC3E}">
        <p14:creationId xmlns:p14="http://schemas.microsoft.com/office/powerpoint/2010/main" val="415553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2629127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402299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标题 1"/>
          <p:cNvSpPr>
            <a:spLocks noGrp="1"/>
          </p:cNvSpPr>
          <p:nvPr>
            <p:ph type="title"/>
          </p:nvPr>
        </p:nvSpPr>
        <p:spPr>
          <a:xfrm>
            <a:off x="3902530" y="365127"/>
            <a:ext cx="4294415" cy="826861"/>
          </a:xfrm>
        </p:spPr>
        <p:txBody>
          <a:bodyPr vert="horz" lIns="91440" tIns="45720" rIns="91440" bIns="45720" rtlCol="0" anchor="ctr">
            <a:normAutofit/>
          </a:bodyPr>
          <a:lstStyle>
            <a:lvl1pPr>
              <a:defRPr lang="zh-CN" altLang="en-US" sz="2000">
                <a:latin typeface="微软雅黑" panose="020B0503020204020204" pitchFamily="34" charset="-122"/>
                <a:ea typeface="微软雅黑" panose="020B0503020204020204" pitchFamily="34" charset="-122"/>
              </a:defRPr>
            </a:lvl1pPr>
          </a:lstStyle>
          <a:p>
            <a:pPr lvl="0" algn="ctr"/>
            <a:r>
              <a:rPr lang="zh-CN" altLang="en-US"/>
              <a:t>单击此处编辑母版标题样式</a:t>
            </a:r>
          </a:p>
        </p:txBody>
      </p:sp>
    </p:spTree>
  </p:cSld>
  <p:clrMapOvr>
    <a:masterClrMapping/>
  </p:clrMapOvr>
  <p:transition spd="slow" advTm="1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 Columns 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E746A1-6C2B-4A0A-9B52-5B2A1AF6763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E746A1-6C2B-4A0A-9B52-5B2A1AF6763A}" type="slidenum">
              <a:rPr lang="zh-CN" altLang="en-US" smtClean="0"/>
              <a:t>‹#›</a:t>
            </a:fld>
            <a:endParaRPr lang="zh-CN" altLang="en-US"/>
          </a:p>
        </p:txBody>
      </p:sp>
      <p:sp>
        <p:nvSpPr>
          <p:cNvPr id="11" name="矩形 10"/>
          <p:cNvSpPr/>
          <p:nvPr userDrawn="1"/>
        </p:nvSpPr>
        <p:spPr>
          <a:xfrm>
            <a:off x="8706228" y="6354927"/>
            <a:ext cx="775136" cy="296876"/>
          </a:xfrm>
          <a:prstGeom prst="rect">
            <a:avLst/>
          </a:prstGeom>
        </p:spPr>
        <p:txBody>
          <a:bodyPr wrap="square">
            <a:spAutoFit/>
          </a:bodyPr>
          <a:lstStyle/>
          <a:p>
            <a:r>
              <a:rPr lang="en-US" altLang="zh-CN" sz="133" dirty="0">
                <a:solidFill>
                  <a:prstClr val="white"/>
                </a:solidFill>
                <a:latin typeface="Calibri" panose="020F0502020204030204"/>
                <a:ea typeface="宋体" panose="02010600030101010101" pitchFamily="2" charset="-122"/>
              </a:rPr>
              <a:t>PPT</a:t>
            </a:r>
            <a:r>
              <a:rPr lang="zh-CN" altLang="en-US" sz="133" dirty="0">
                <a:solidFill>
                  <a:prstClr val="white"/>
                </a:solidFill>
                <a:latin typeface="Calibri" panose="020F0502020204030204"/>
                <a:ea typeface="宋体" panose="02010600030101010101" pitchFamily="2" charset="-122"/>
              </a:rPr>
              <a:t>模板下载：</a:t>
            </a:r>
            <a:r>
              <a:rPr lang="en-US" altLang="zh-CN" sz="133" dirty="0">
                <a:solidFill>
                  <a:prstClr val="white"/>
                </a:solidFill>
                <a:latin typeface="Calibri" panose="020F0502020204030204"/>
                <a:ea typeface="宋体" panose="02010600030101010101" pitchFamily="2" charset="-122"/>
              </a:rPr>
              <a:t>www.1ppt.com/moban/     </a:t>
            </a:r>
            <a:r>
              <a:rPr lang="zh-CN" altLang="en-US" sz="133" dirty="0">
                <a:solidFill>
                  <a:prstClr val="white"/>
                </a:solidFill>
                <a:latin typeface="Calibri" panose="020F0502020204030204"/>
                <a:ea typeface="宋体" panose="02010600030101010101" pitchFamily="2" charset="-122"/>
              </a:rPr>
              <a:t>行业</a:t>
            </a:r>
            <a:r>
              <a:rPr lang="en-US" altLang="zh-CN" sz="133" dirty="0">
                <a:solidFill>
                  <a:prstClr val="white"/>
                </a:solidFill>
                <a:latin typeface="Calibri" panose="020F0502020204030204"/>
                <a:ea typeface="宋体" panose="02010600030101010101" pitchFamily="2" charset="-122"/>
              </a:rPr>
              <a:t>PPT</a:t>
            </a:r>
            <a:r>
              <a:rPr lang="zh-CN" altLang="en-US" sz="133" dirty="0">
                <a:solidFill>
                  <a:prstClr val="white"/>
                </a:solidFill>
                <a:latin typeface="Calibri" panose="020F0502020204030204"/>
                <a:ea typeface="宋体" panose="02010600030101010101" pitchFamily="2" charset="-122"/>
              </a:rPr>
              <a:t>模板：</a:t>
            </a:r>
            <a:r>
              <a:rPr lang="en-US" altLang="zh-CN" sz="133" dirty="0">
                <a:solidFill>
                  <a:prstClr val="white"/>
                </a:solidFill>
                <a:latin typeface="Calibri" panose="020F0502020204030204"/>
                <a:ea typeface="宋体" panose="02010600030101010101" pitchFamily="2" charset="-122"/>
              </a:rPr>
              <a:t>www.1ppt.com/hangye/ </a:t>
            </a:r>
          </a:p>
          <a:p>
            <a:r>
              <a:rPr lang="zh-CN" altLang="en-US" sz="133" dirty="0">
                <a:solidFill>
                  <a:prstClr val="white"/>
                </a:solidFill>
                <a:latin typeface="Calibri" panose="020F0502020204030204"/>
                <a:ea typeface="宋体" panose="02010600030101010101" pitchFamily="2" charset="-122"/>
              </a:rPr>
              <a:t>节日</a:t>
            </a:r>
            <a:r>
              <a:rPr lang="en-US" altLang="zh-CN" sz="133" dirty="0">
                <a:solidFill>
                  <a:prstClr val="white"/>
                </a:solidFill>
                <a:latin typeface="Calibri" panose="020F0502020204030204"/>
                <a:ea typeface="宋体" panose="02010600030101010101" pitchFamily="2" charset="-122"/>
              </a:rPr>
              <a:t>PPT</a:t>
            </a:r>
            <a:r>
              <a:rPr lang="zh-CN" altLang="en-US" sz="133" dirty="0">
                <a:solidFill>
                  <a:prstClr val="white"/>
                </a:solidFill>
                <a:latin typeface="Calibri" panose="020F0502020204030204"/>
                <a:ea typeface="宋体" panose="02010600030101010101" pitchFamily="2" charset="-122"/>
              </a:rPr>
              <a:t>模板：</a:t>
            </a:r>
            <a:r>
              <a:rPr lang="en-US" altLang="zh-CN" sz="133" dirty="0">
                <a:solidFill>
                  <a:prstClr val="white"/>
                </a:solidFill>
                <a:latin typeface="Calibri" panose="020F0502020204030204"/>
                <a:ea typeface="宋体" panose="02010600030101010101" pitchFamily="2" charset="-122"/>
              </a:rPr>
              <a:t>www.1ppt.com/jieri/           PPT</a:t>
            </a:r>
            <a:r>
              <a:rPr lang="zh-CN" altLang="en-US" sz="133" dirty="0">
                <a:solidFill>
                  <a:prstClr val="white"/>
                </a:solidFill>
                <a:latin typeface="Calibri" panose="020F0502020204030204"/>
                <a:ea typeface="宋体" panose="02010600030101010101" pitchFamily="2" charset="-122"/>
              </a:rPr>
              <a:t>素材下载：</a:t>
            </a:r>
            <a:r>
              <a:rPr lang="en-US" altLang="zh-CN" sz="133" dirty="0">
                <a:solidFill>
                  <a:prstClr val="white"/>
                </a:solidFill>
                <a:latin typeface="Calibri" panose="020F0502020204030204"/>
                <a:ea typeface="宋体" panose="02010600030101010101" pitchFamily="2" charset="-122"/>
              </a:rPr>
              <a:t>www.1ppt.com/sucai/</a:t>
            </a:r>
          </a:p>
          <a:p>
            <a:r>
              <a:rPr lang="en-US" altLang="zh-CN" sz="133" dirty="0">
                <a:solidFill>
                  <a:prstClr val="white"/>
                </a:solidFill>
                <a:latin typeface="Calibri" panose="020F0502020204030204"/>
                <a:ea typeface="宋体" panose="02010600030101010101" pitchFamily="2" charset="-122"/>
              </a:rPr>
              <a:t>PPT</a:t>
            </a:r>
            <a:r>
              <a:rPr lang="zh-CN" altLang="en-US" sz="133" dirty="0">
                <a:solidFill>
                  <a:prstClr val="white"/>
                </a:solidFill>
                <a:latin typeface="Calibri" panose="020F0502020204030204"/>
                <a:ea typeface="宋体" panose="02010600030101010101" pitchFamily="2" charset="-122"/>
              </a:rPr>
              <a:t>背景图片：</a:t>
            </a:r>
            <a:r>
              <a:rPr lang="en-US" altLang="zh-CN" sz="133" dirty="0">
                <a:solidFill>
                  <a:prstClr val="white"/>
                </a:solidFill>
                <a:latin typeface="Calibri" panose="020F0502020204030204"/>
                <a:ea typeface="宋体" panose="02010600030101010101" pitchFamily="2" charset="-122"/>
              </a:rPr>
              <a:t>www.1ppt.com/beijing/      PPT</a:t>
            </a:r>
            <a:r>
              <a:rPr lang="zh-CN" altLang="en-US" sz="133" dirty="0">
                <a:solidFill>
                  <a:prstClr val="white"/>
                </a:solidFill>
                <a:latin typeface="Calibri" panose="020F0502020204030204"/>
                <a:ea typeface="宋体" panose="02010600030101010101" pitchFamily="2" charset="-122"/>
              </a:rPr>
              <a:t>图表下载：</a:t>
            </a:r>
            <a:r>
              <a:rPr lang="en-US" altLang="zh-CN" sz="133" dirty="0">
                <a:solidFill>
                  <a:prstClr val="white"/>
                </a:solidFill>
                <a:latin typeface="Calibri" panose="020F0502020204030204"/>
                <a:ea typeface="宋体" panose="02010600030101010101" pitchFamily="2" charset="-122"/>
              </a:rPr>
              <a:t>www.1ppt.com/tubiao/      </a:t>
            </a:r>
          </a:p>
          <a:p>
            <a:r>
              <a:rPr lang="zh-CN" altLang="en-US" sz="133" dirty="0">
                <a:solidFill>
                  <a:prstClr val="white"/>
                </a:solidFill>
                <a:latin typeface="Calibri" panose="020F0502020204030204"/>
                <a:ea typeface="宋体" panose="02010600030101010101" pitchFamily="2" charset="-122"/>
              </a:rPr>
              <a:t>优秀</a:t>
            </a:r>
            <a:r>
              <a:rPr lang="en-US" altLang="zh-CN" sz="133" dirty="0">
                <a:solidFill>
                  <a:prstClr val="white"/>
                </a:solidFill>
                <a:latin typeface="Calibri" panose="020F0502020204030204"/>
                <a:ea typeface="宋体" panose="02010600030101010101" pitchFamily="2" charset="-122"/>
              </a:rPr>
              <a:t>PPT</a:t>
            </a:r>
            <a:r>
              <a:rPr lang="zh-CN" altLang="en-US" sz="133" dirty="0">
                <a:solidFill>
                  <a:prstClr val="white"/>
                </a:solidFill>
                <a:latin typeface="Calibri" panose="020F0502020204030204"/>
                <a:ea typeface="宋体" panose="02010600030101010101" pitchFamily="2" charset="-122"/>
              </a:rPr>
              <a:t>下载：</a:t>
            </a:r>
            <a:r>
              <a:rPr lang="en-US" altLang="zh-CN" sz="133" dirty="0">
                <a:solidFill>
                  <a:prstClr val="white"/>
                </a:solidFill>
                <a:latin typeface="Calibri" panose="020F0502020204030204"/>
                <a:ea typeface="宋体" panose="02010600030101010101" pitchFamily="2" charset="-122"/>
              </a:rPr>
              <a:t>www.1ppt.com/xiazai/        PPT</a:t>
            </a:r>
            <a:r>
              <a:rPr lang="zh-CN" altLang="en-US" sz="133" dirty="0">
                <a:solidFill>
                  <a:prstClr val="white"/>
                </a:solidFill>
                <a:latin typeface="Calibri" panose="020F0502020204030204"/>
                <a:ea typeface="宋体" panose="02010600030101010101" pitchFamily="2" charset="-122"/>
              </a:rPr>
              <a:t>教程： </a:t>
            </a:r>
            <a:r>
              <a:rPr lang="en-US" altLang="zh-CN" sz="133" dirty="0">
                <a:solidFill>
                  <a:prstClr val="white"/>
                </a:solidFill>
                <a:latin typeface="Calibri" panose="020F0502020204030204"/>
                <a:ea typeface="宋体" panose="02010600030101010101" pitchFamily="2" charset="-122"/>
              </a:rPr>
              <a:t>www.1ppt.com/powerpoint/      </a:t>
            </a:r>
          </a:p>
          <a:p>
            <a:r>
              <a:rPr lang="en-US" altLang="zh-CN" sz="133" dirty="0">
                <a:solidFill>
                  <a:prstClr val="white"/>
                </a:solidFill>
                <a:latin typeface="Calibri" panose="020F0502020204030204"/>
                <a:ea typeface="宋体" panose="02010600030101010101" pitchFamily="2" charset="-122"/>
              </a:rPr>
              <a:t>Word</a:t>
            </a:r>
            <a:r>
              <a:rPr lang="zh-CN" altLang="en-US" sz="133" dirty="0">
                <a:solidFill>
                  <a:prstClr val="white"/>
                </a:solidFill>
                <a:latin typeface="Calibri" panose="020F0502020204030204"/>
                <a:ea typeface="宋体" panose="02010600030101010101" pitchFamily="2" charset="-122"/>
              </a:rPr>
              <a:t>教程： </a:t>
            </a:r>
            <a:r>
              <a:rPr lang="en-US" altLang="zh-CN" sz="133" dirty="0">
                <a:solidFill>
                  <a:prstClr val="white"/>
                </a:solidFill>
                <a:latin typeface="Calibri" panose="020F0502020204030204"/>
                <a:ea typeface="宋体" panose="02010600030101010101" pitchFamily="2" charset="-122"/>
              </a:rPr>
              <a:t>www.1ppt.com/word/              Excel</a:t>
            </a:r>
            <a:r>
              <a:rPr lang="zh-CN" altLang="en-US" sz="133" dirty="0">
                <a:solidFill>
                  <a:prstClr val="white"/>
                </a:solidFill>
                <a:latin typeface="Calibri" panose="020F0502020204030204"/>
                <a:ea typeface="宋体" panose="02010600030101010101" pitchFamily="2" charset="-122"/>
              </a:rPr>
              <a:t>教程：</a:t>
            </a:r>
            <a:r>
              <a:rPr lang="en-US" altLang="zh-CN" sz="133" dirty="0">
                <a:solidFill>
                  <a:prstClr val="white"/>
                </a:solidFill>
                <a:latin typeface="Calibri" panose="020F0502020204030204"/>
                <a:ea typeface="宋体" panose="02010600030101010101" pitchFamily="2" charset="-122"/>
              </a:rPr>
              <a:t>www.1ppt.com/excel/  </a:t>
            </a:r>
          </a:p>
          <a:p>
            <a:r>
              <a:rPr lang="zh-CN" altLang="en-US" sz="133" dirty="0">
                <a:solidFill>
                  <a:prstClr val="white"/>
                </a:solidFill>
                <a:latin typeface="Calibri" panose="020F0502020204030204"/>
                <a:ea typeface="宋体" panose="02010600030101010101" pitchFamily="2" charset="-122"/>
              </a:rPr>
              <a:t>资料下载：</a:t>
            </a:r>
            <a:r>
              <a:rPr lang="en-US" altLang="zh-CN" sz="133" dirty="0">
                <a:solidFill>
                  <a:prstClr val="white"/>
                </a:solidFill>
                <a:latin typeface="Calibri" panose="020F0502020204030204"/>
                <a:ea typeface="宋体" panose="02010600030101010101" pitchFamily="2" charset="-122"/>
              </a:rPr>
              <a:t>www.1ppt.com/ziliao/                PPT</a:t>
            </a:r>
            <a:r>
              <a:rPr lang="zh-CN" altLang="en-US" sz="133" dirty="0">
                <a:solidFill>
                  <a:prstClr val="white"/>
                </a:solidFill>
                <a:latin typeface="Calibri" panose="020F0502020204030204"/>
                <a:ea typeface="宋体" panose="02010600030101010101" pitchFamily="2" charset="-122"/>
              </a:rPr>
              <a:t>课件下载：</a:t>
            </a:r>
            <a:r>
              <a:rPr lang="en-US" altLang="zh-CN" sz="133" dirty="0">
                <a:solidFill>
                  <a:prstClr val="white"/>
                </a:solidFill>
                <a:latin typeface="Calibri" panose="020F0502020204030204"/>
                <a:ea typeface="宋体" panose="02010600030101010101" pitchFamily="2" charset="-122"/>
              </a:rPr>
              <a:t>www.1ppt.com/kejian/ </a:t>
            </a:r>
          </a:p>
          <a:p>
            <a:r>
              <a:rPr lang="zh-CN" altLang="en-US" sz="133" dirty="0">
                <a:solidFill>
                  <a:prstClr val="white"/>
                </a:solidFill>
                <a:latin typeface="Calibri" panose="020F0502020204030204"/>
                <a:ea typeface="宋体" panose="02010600030101010101" pitchFamily="2" charset="-122"/>
              </a:rPr>
              <a:t>范文下载：</a:t>
            </a:r>
            <a:r>
              <a:rPr lang="en-US" altLang="zh-CN" sz="133" dirty="0">
                <a:solidFill>
                  <a:prstClr val="white"/>
                </a:solidFill>
                <a:latin typeface="Calibri" panose="020F0502020204030204"/>
                <a:ea typeface="宋体" panose="02010600030101010101" pitchFamily="2" charset="-122"/>
              </a:rPr>
              <a:t>www.1ppt.com/fanwen/             </a:t>
            </a:r>
            <a:r>
              <a:rPr lang="zh-CN" altLang="en-US" sz="133" dirty="0">
                <a:solidFill>
                  <a:prstClr val="white"/>
                </a:solidFill>
                <a:latin typeface="Calibri" panose="020F0502020204030204"/>
                <a:ea typeface="宋体" panose="02010600030101010101" pitchFamily="2" charset="-122"/>
              </a:rPr>
              <a:t>试卷下载：</a:t>
            </a:r>
            <a:r>
              <a:rPr lang="en-US" altLang="zh-CN" sz="133" dirty="0">
                <a:solidFill>
                  <a:prstClr val="white"/>
                </a:solidFill>
                <a:latin typeface="Calibri" panose="020F0502020204030204"/>
                <a:ea typeface="宋体" panose="02010600030101010101" pitchFamily="2" charset="-122"/>
              </a:rPr>
              <a:t>www.1ppt.com/shiti/  </a:t>
            </a:r>
          </a:p>
          <a:p>
            <a:r>
              <a:rPr lang="zh-CN" altLang="en-US" sz="133" dirty="0">
                <a:solidFill>
                  <a:prstClr val="white"/>
                </a:solidFill>
                <a:latin typeface="Calibri" panose="020F0502020204030204"/>
                <a:ea typeface="宋体" panose="02010600030101010101" pitchFamily="2" charset="-122"/>
              </a:rPr>
              <a:t>教案下载：</a:t>
            </a:r>
            <a:r>
              <a:rPr lang="en-US" altLang="zh-CN" sz="133" dirty="0">
                <a:solidFill>
                  <a:prstClr val="white"/>
                </a:solidFill>
                <a:latin typeface="Calibri" panose="020F0502020204030204"/>
                <a:ea typeface="宋体" panose="02010600030101010101" pitchFamily="2" charset="-122"/>
              </a:rPr>
              <a:t>www.1ppt.com/jiaoan/        </a:t>
            </a:r>
          </a:p>
          <a:p>
            <a:r>
              <a:rPr lang="zh-CN" altLang="en-US" sz="133" dirty="0">
                <a:solidFill>
                  <a:prstClr val="white"/>
                </a:solidFill>
                <a:latin typeface="Calibri" panose="020F0502020204030204"/>
                <a:ea typeface="宋体" panose="02010600030101010101" pitchFamily="2" charset="-122"/>
              </a:rPr>
              <a:t>字体下载：</a:t>
            </a:r>
            <a:r>
              <a:rPr lang="en-US" altLang="zh-CN" sz="133" dirty="0">
                <a:solidFill>
                  <a:prstClr val="white"/>
                </a:solidFill>
                <a:latin typeface="Calibri" panose="020F0502020204030204"/>
                <a:ea typeface="宋体" panose="02010600030101010101" pitchFamily="2" charset="-122"/>
              </a:rPr>
              <a:t>www.1ppt.com/ziti/</a:t>
            </a:r>
          </a:p>
          <a:p>
            <a:r>
              <a:rPr lang="en-US" altLang="zh-CN" sz="133" dirty="0">
                <a:solidFill>
                  <a:prstClr val="white"/>
                </a:solidFill>
                <a:latin typeface="Calibri" panose="020F0502020204030204"/>
                <a:ea typeface="宋体" panose="02010600030101010101" pitchFamily="2" charset="-122"/>
              </a:rPr>
              <a:t> </a:t>
            </a:r>
            <a:endParaRPr lang="zh-CN" altLang="en-US" sz="133"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E746A1-6C2B-4A0A-9B52-5B2A1AF6763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E746A1-6C2B-4A0A-9B52-5B2A1AF6763A}" type="slidenum">
              <a:rPr lang="zh-CN" altLang="en-US" smtClean="0"/>
              <a:t>‹#›</a:t>
            </a:fld>
            <a:endParaRPr lang="zh-CN" altLang="en-US"/>
          </a:p>
        </p:txBody>
      </p:sp>
      <p:sp>
        <p:nvSpPr>
          <p:cNvPr id="5" name="标题 4"/>
          <p:cNvSpPr>
            <a:spLocks noGrp="1"/>
          </p:cNvSpPr>
          <p:nvPr>
            <p:ph type="title"/>
          </p:nvPr>
        </p:nvSpPr>
        <p:spPr>
          <a:xfrm>
            <a:off x="838200" y="365126"/>
            <a:ext cx="10515600" cy="826860"/>
          </a:xfrm>
        </p:spPr>
        <p:txBody>
          <a:bodyPr>
            <a:normAutofit/>
          </a:bodyPr>
          <a:lstStyle>
            <a:lvl1pPr algn="ctr">
              <a:defRPr sz="20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E746A1-6C2B-4A0A-9B52-5B2A1AF6763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BC58E1B-5923-4CAF-B9CC-D14A574623CF}" type="datetimeFigureOut">
              <a:rPr lang="zh-CN" altLang="en-US" smtClean="0"/>
              <a:t>2020/11/11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E746A1-6C2B-4A0A-9B52-5B2A1AF6763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58E1B-5923-4CAF-B9CC-D14A574623CF}" type="datetimeFigureOut">
              <a:rPr lang="zh-CN" altLang="en-US" smtClean="0"/>
              <a:t>2020/11/11</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746A1-6C2B-4A0A-9B52-5B2A1AF6763A}" type="slidenum">
              <a:rPr lang="zh-CN" altLang="en-US" smtClean="0"/>
              <a:t>‹#›</a:t>
            </a:fld>
            <a:endParaRPr lang="zh-CN" altLang="en-US"/>
          </a:p>
        </p:txBody>
      </p:sp>
      <p:sp>
        <p:nvSpPr>
          <p:cNvPr id="11" name="矩形 10"/>
          <p:cNvSpPr/>
          <p:nvPr userDrawn="1"/>
        </p:nvSpPr>
        <p:spPr>
          <a:xfrm>
            <a:off x="12274063" y="2567356"/>
            <a:ext cx="773723" cy="488852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5.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5.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等腰三角形 1"/>
          <p:cNvSpPr/>
          <p:nvPr/>
        </p:nvSpPr>
        <p:spPr>
          <a:xfrm>
            <a:off x="4372708" y="527540"/>
            <a:ext cx="4114800" cy="35472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solidFill>
                <a:schemeClr val="tx1"/>
              </a:solidFill>
            </a:endParaRPr>
          </a:p>
        </p:txBody>
      </p:sp>
      <p:sp>
        <p:nvSpPr>
          <p:cNvPr id="11" name="等腰三角形 10"/>
          <p:cNvSpPr/>
          <p:nvPr/>
        </p:nvSpPr>
        <p:spPr>
          <a:xfrm>
            <a:off x="4173417" y="316523"/>
            <a:ext cx="4525107" cy="388206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3997569" y="147279"/>
            <a:ext cx="4853355" cy="41636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31883" y="2209101"/>
            <a:ext cx="184730" cy="923330"/>
          </a:xfrm>
          <a:prstGeom prst="rect">
            <a:avLst/>
          </a:prstGeom>
          <a:noFill/>
        </p:spPr>
        <p:txBody>
          <a:bodyPr wrap="none" rtlCol="0">
            <a:spAutoFit/>
          </a:bodyPr>
          <a:lstStyle/>
          <a:p>
            <a:pPr algn="ctr"/>
            <a:endParaRPr lang="zh-CN" altLang="en-US" sz="5400" dirty="0">
              <a:latin typeface="站酷小薇LOGO体" panose="02010600010101010101" pitchFamily="50" charset="-122"/>
              <a:ea typeface="站酷小薇LOGO体" panose="02010600010101010101" pitchFamily="50" charset="-122"/>
            </a:endParaRPr>
          </a:p>
        </p:txBody>
      </p:sp>
      <p:sp>
        <p:nvSpPr>
          <p:cNvPr id="13" name="文本框 12"/>
          <p:cNvSpPr txBox="1"/>
          <p:nvPr/>
        </p:nvSpPr>
        <p:spPr>
          <a:xfrm>
            <a:off x="5640259" y="2044445"/>
            <a:ext cx="184731" cy="369332"/>
          </a:xfrm>
          <a:prstGeom prst="rect">
            <a:avLst/>
          </a:prstGeom>
          <a:noFill/>
        </p:spPr>
        <p:txBody>
          <a:bodyPr wrap="none" rtlCol="0">
            <a:spAutoFit/>
          </a:bodyPr>
          <a:lstStyle/>
          <a:p>
            <a:endParaRPr lang="zh-CN" altLang="en-US" dirty="0">
              <a:solidFill>
                <a:schemeClr val="bg2">
                  <a:lumMod val="50000"/>
                </a:schemeClr>
              </a:solidFill>
              <a:latin typeface="站酷小薇LOGO体" panose="02010600010101010101" pitchFamily="50" charset="-122"/>
              <a:ea typeface="站酷小薇LOGO体" panose="02010600010101010101" pitchFamily="50" charset="-122"/>
            </a:endParaRPr>
          </a:p>
        </p:txBody>
      </p:sp>
      <p:sp>
        <p:nvSpPr>
          <p:cNvPr id="14" name="文本框 13"/>
          <p:cNvSpPr txBox="1"/>
          <p:nvPr/>
        </p:nvSpPr>
        <p:spPr>
          <a:xfrm>
            <a:off x="5227446" y="3011928"/>
            <a:ext cx="184731" cy="369332"/>
          </a:xfrm>
          <a:prstGeom prst="rect">
            <a:avLst/>
          </a:prstGeom>
          <a:noFill/>
        </p:spPr>
        <p:txBody>
          <a:bodyPr wrap="none" rtlCol="0">
            <a:spAutoFit/>
          </a:bodyPr>
          <a:lstStyle/>
          <a:p>
            <a:endParaRPr lang="zh-CN" altLang="en-US" dirty="0">
              <a:solidFill>
                <a:schemeClr val="bg2">
                  <a:lumMod val="50000"/>
                </a:schemeClr>
              </a:solidFill>
              <a:latin typeface="站酷小薇LOGO体" panose="02010600010101010101" pitchFamily="50" charset="-122"/>
              <a:ea typeface="站酷小薇LOGO体" panose="02010600010101010101" pitchFamily="50" charset="-122"/>
            </a:endParaRPr>
          </a:p>
        </p:txBody>
      </p:sp>
      <p:sp>
        <p:nvSpPr>
          <p:cNvPr id="15" name="文本框 14"/>
          <p:cNvSpPr txBox="1"/>
          <p:nvPr/>
        </p:nvSpPr>
        <p:spPr>
          <a:xfrm>
            <a:off x="4999059" y="3234757"/>
            <a:ext cx="184731" cy="369332"/>
          </a:xfrm>
          <a:prstGeom prst="rect">
            <a:avLst/>
          </a:prstGeom>
          <a:noFill/>
        </p:spPr>
        <p:txBody>
          <a:bodyPr wrap="none" rtlCol="0">
            <a:spAutoFit/>
          </a:bodyPr>
          <a:lstStyle/>
          <a:p>
            <a:endParaRPr lang="zh-CN" altLang="en-US" dirty="0"/>
          </a:p>
        </p:txBody>
      </p:sp>
      <p:cxnSp>
        <p:nvCxnSpPr>
          <p:cNvPr id="17" name="直接连接符 16"/>
          <p:cNvCxnSpPr/>
          <p:nvPr/>
        </p:nvCxnSpPr>
        <p:spPr>
          <a:xfrm flipV="1">
            <a:off x="5279583" y="4933337"/>
            <a:ext cx="2393604" cy="11723"/>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266469" y="5581128"/>
            <a:ext cx="2393604" cy="11723"/>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236887" y="4912319"/>
            <a:ext cx="79216" cy="79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645543" y="4905452"/>
            <a:ext cx="79216" cy="79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221373" y="5557925"/>
            <a:ext cx="79216" cy="79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676921" y="5551059"/>
            <a:ext cx="79216" cy="79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024689" y="4571636"/>
            <a:ext cx="877163" cy="369332"/>
          </a:xfrm>
          <a:prstGeom prst="rect">
            <a:avLst/>
          </a:prstGeom>
          <a:noFill/>
        </p:spPr>
        <p:txBody>
          <a:bodyPr wrap="none" rtlCol="0">
            <a:spAutoFit/>
          </a:bodyPr>
          <a:lstStyle/>
          <a:p>
            <a:pPr algn="ctr"/>
            <a:r>
              <a:rPr lang="zh-CN" altLang="en-US" dirty="0">
                <a:solidFill>
                  <a:schemeClr val="bg1"/>
                </a:solidFill>
                <a:latin typeface="站酷小薇LOGO体" panose="02010600010101010101" pitchFamily="50" charset="-122"/>
                <a:ea typeface="站酷小薇LOGO体" panose="02010600010101010101" pitchFamily="50" charset="-122"/>
              </a:rPr>
              <a:t>何宇峰</a:t>
            </a:r>
          </a:p>
        </p:txBody>
      </p:sp>
      <p:sp>
        <p:nvSpPr>
          <p:cNvPr id="28" name="文本框 27"/>
          <p:cNvSpPr txBox="1"/>
          <p:nvPr/>
        </p:nvSpPr>
        <p:spPr>
          <a:xfrm>
            <a:off x="5537325" y="5237727"/>
            <a:ext cx="1954381" cy="369332"/>
          </a:xfrm>
          <a:prstGeom prst="rect">
            <a:avLst/>
          </a:prstGeom>
          <a:noFill/>
        </p:spPr>
        <p:txBody>
          <a:bodyPr wrap="none" rtlCol="0">
            <a:spAutoFit/>
          </a:bodyPr>
          <a:lstStyle/>
          <a:p>
            <a:r>
              <a:rPr lang="en-US" altLang="zh-CN" dirty="0">
                <a:solidFill>
                  <a:schemeClr val="bg1"/>
                </a:solidFill>
                <a:latin typeface="站酷小薇LOGO体" panose="02010600010101010101" pitchFamily="50" charset="-122"/>
                <a:ea typeface="站酷小薇LOGO体" panose="02010600010101010101" pitchFamily="50" charset="-122"/>
              </a:rPr>
              <a:t>2020</a:t>
            </a:r>
            <a:r>
              <a:rPr lang="zh-CN" altLang="en-US" dirty="0">
                <a:solidFill>
                  <a:schemeClr val="bg1"/>
                </a:solidFill>
                <a:latin typeface="站酷小薇LOGO体" panose="02010600010101010101" pitchFamily="50" charset="-122"/>
                <a:ea typeface="站酷小薇LOGO体" panose="02010600010101010101" pitchFamily="50" charset="-122"/>
              </a:rPr>
              <a:t>年</a:t>
            </a:r>
            <a:r>
              <a:rPr lang="en-US" altLang="zh-CN" dirty="0">
                <a:solidFill>
                  <a:schemeClr val="bg1"/>
                </a:solidFill>
                <a:latin typeface="站酷小薇LOGO体" panose="02010600010101010101" pitchFamily="50" charset="-122"/>
                <a:ea typeface="站酷小薇LOGO体" panose="02010600010101010101" pitchFamily="50" charset="-122"/>
              </a:rPr>
              <a:t>11</a:t>
            </a:r>
            <a:r>
              <a:rPr lang="zh-CN" altLang="en-US" dirty="0">
                <a:solidFill>
                  <a:schemeClr val="bg1"/>
                </a:solidFill>
                <a:latin typeface="站酷小薇LOGO体" panose="02010600010101010101" pitchFamily="50" charset="-122"/>
                <a:ea typeface="站酷小薇LOGO体" panose="02010600010101010101" pitchFamily="50" charset="-122"/>
              </a:rPr>
              <a:t>月</a:t>
            </a:r>
            <a:r>
              <a:rPr lang="en-US" altLang="zh-CN" dirty="0">
                <a:solidFill>
                  <a:schemeClr val="bg1"/>
                </a:solidFill>
                <a:latin typeface="站酷小薇LOGO体" panose="02010600010101010101" pitchFamily="50" charset="-122"/>
                <a:ea typeface="站酷小薇LOGO体" panose="02010600010101010101" pitchFamily="50" charset="-122"/>
              </a:rPr>
              <a:t>12</a:t>
            </a:r>
            <a:r>
              <a:rPr lang="zh-CN" altLang="en-US" dirty="0">
                <a:solidFill>
                  <a:schemeClr val="bg1"/>
                </a:solidFill>
                <a:latin typeface="站酷小薇LOGO体" panose="02010600010101010101" pitchFamily="50" charset="-122"/>
                <a:ea typeface="站酷小薇LOGO体" panose="02010600010101010101" pitchFamily="50" charset="-122"/>
              </a:rPr>
              <a:t>日</a:t>
            </a:r>
          </a:p>
        </p:txBody>
      </p:sp>
      <p:pic>
        <p:nvPicPr>
          <p:cNvPr id="8" name="图片 7">
            <a:extLst>
              <a:ext uri="{FF2B5EF4-FFF2-40B4-BE49-F238E27FC236}">
                <a16:creationId xmlns:a16="http://schemas.microsoft.com/office/drawing/2014/main" id="{A4EBAF61-F80F-4067-943F-D4A68FBDF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7325" y="2190205"/>
            <a:ext cx="1822178" cy="546654"/>
          </a:xfrm>
          <a:prstGeom prst="rect">
            <a:avLst/>
          </a:prstGeom>
        </p:spPr>
      </p:pic>
      <p:sp>
        <p:nvSpPr>
          <p:cNvPr id="9" name="文本框 8">
            <a:extLst>
              <a:ext uri="{FF2B5EF4-FFF2-40B4-BE49-F238E27FC236}">
                <a16:creationId xmlns:a16="http://schemas.microsoft.com/office/drawing/2014/main" id="{F872BF29-519B-4EE0-AB9C-785587C7AC4D}"/>
              </a:ext>
            </a:extLst>
          </p:cNvPr>
          <p:cNvSpPr txBox="1"/>
          <p:nvPr/>
        </p:nvSpPr>
        <p:spPr>
          <a:xfrm>
            <a:off x="4679436" y="2717963"/>
            <a:ext cx="3534048" cy="1077218"/>
          </a:xfrm>
          <a:prstGeom prst="rect">
            <a:avLst/>
          </a:prstGeom>
          <a:noFill/>
        </p:spPr>
        <p:txBody>
          <a:bodyPr wrap="square" rtlCol="0">
            <a:spAutoFit/>
          </a:bodyPr>
          <a:lstStyle/>
          <a:p>
            <a:pPr algn="ctr" fontAlgn="base">
              <a:spcBef>
                <a:spcPct val="0"/>
              </a:spcBef>
              <a:spcAft>
                <a:spcPct val="0"/>
              </a:spcAft>
            </a:pPr>
            <a:r>
              <a:rPr lang="zh-CN" altLang="en-US" sz="3200" b="1" dirty="0">
                <a:solidFill>
                  <a:srgbClr val="3B3B3B"/>
                </a:solidFill>
                <a:latin typeface="微软雅黑" panose="020B0503020204020204" pitchFamily="34" charset="-122"/>
                <a:ea typeface="微软雅黑" panose="020B0503020204020204" pitchFamily="34" charset="-122"/>
              </a:rPr>
              <a:t>学术成果</a:t>
            </a:r>
            <a:endParaRPr lang="en-US" altLang="zh-CN" sz="3200" b="1" dirty="0">
              <a:solidFill>
                <a:srgbClr val="3B3B3B"/>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3200" b="1" dirty="0">
                <a:solidFill>
                  <a:srgbClr val="3B3B3B"/>
                </a:solidFill>
                <a:latin typeface="微软雅黑" panose="020B0503020204020204" pitchFamily="34" charset="-122"/>
                <a:ea typeface="微软雅黑" panose="020B0503020204020204" pitchFamily="34" charset="-122"/>
              </a:rPr>
              <a:t>分享平台架构设计</a:t>
            </a:r>
            <a:endParaRPr lang="zh-CN" altLang="en-US" sz="32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63"/>
          <p:cNvSpPr/>
          <p:nvPr/>
        </p:nvSpPr>
        <p:spPr>
          <a:xfrm>
            <a:off x="7553669" y="4427844"/>
            <a:ext cx="670664" cy="67062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45" dirty="0">
              <a:solidFill>
                <a:schemeClr val="bg1"/>
              </a:solidFill>
              <a:latin typeface="站酷小薇LOGO体" panose="02010600010101010101" pitchFamily="50" charset="-122"/>
              <a:ea typeface="站酷小薇LOGO体" panose="02010600010101010101" pitchFamily="50" charset="-122"/>
              <a:cs typeface="+mn-ea"/>
              <a:sym typeface="+mn-lt"/>
            </a:endParaRPr>
          </a:p>
        </p:txBody>
      </p:sp>
      <p:sp>
        <p:nvSpPr>
          <p:cNvPr id="38" name="Rectangle 66"/>
          <p:cNvSpPr/>
          <p:nvPr/>
        </p:nvSpPr>
        <p:spPr>
          <a:xfrm>
            <a:off x="7553669" y="2549608"/>
            <a:ext cx="670664" cy="67062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45" dirty="0">
              <a:solidFill>
                <a:schemeClr val="bg1"/>
              </a:solidFill>
              <a:latin typeface="站酷小薇LOGO体" panose="02010600010101010101" pitchFamily="50" charset="-122"/>
              <a:ea typeface="站酷小薇LOGO体" panose="02010600010101010101" pitchFamily="50" charset="-122"/>
              <a:cs typeface="+mn-ea"/>
              <a:sym typeface="+mn-lt"/>
            </a:endParaRPr>
          </a:p>
        </p:txBody>
      </p:sp>
      <p:sp>
        <p:nvSpPr>
          <p:cNvPr id="53" name="iSlíďè"/>
          <p:cNvSpPr txBox="1"/>
          <p:nvPr/>
        </p:nvSpPr>
        <p:spPr bwMode="auto">
          <a:xfrm>
            <a:off x="8467801" y="2675140"/>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en-US" altLang="zh-CN" b="1" dirty="0">
                <a:solidFill>
                  <a:schemeClr val="bg1"/>
                </a:solidFill>
                <a:latin typeface="站酷小薇LOGO体" panose="02010600010101010101" pitchFamily="50" charset="-122"/>
                <a:ea typeface="站酷小薇LOGO体" panose="02010600010101010101" pitchFamily="50" charset="-122"/>
              </a:rPr>
              <a:t>B-C-E</a:t>
            </a:r>
            <a:r>
              <a:rPr lang="zh-CN" altLang="en-US" b="1" dirty="0">
                <a:solidFill>
                  <a:schemeClr val="bg1"/>
                </a:solidFill>
                <a:latin typeface="站酷小薇LOGO体" panose="02010600010101010101" pitchFamily="50" charset="-122"/>
                <a:ea typeface="站酷小薇LOGO体" panose="02010600010101010101" pitchFamily="50" charset="-122"/>
              </a:rPr>
              <a:t>分包策略</a:t>
            </a:r>
          </a:p>
        </p:txBody>
      </p:sp>
      <p:sp>
        <p:nvSpPr>
          <p:cNvPr id="55" name="iSlíďè"/>
          <p:cNvSpPr txBox="1"/>
          <p:nvPr/>
        </p:nvSpPr>
        <p:spPr bwMode="auto">
          <a:xfrm>
            <a:off x="8342669" y="4601396"/>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引入第三方网站处理版权问题</a:t>
            </a:r>
          </a:p>
        </p:txBody>
      </p:sp>
      <p:sp>
        <p:nvSpPr>
          <p:cNvPr id="2" name="标题 1"/>
          <p:cNvSpPr>
            <a:spLocks noGrp="1"/>
          </p:cNvSpPr>
          <p:nvPr>
            <p:ph type="title"/>
          </p:nvPr>
        </p:nvSpPr>
        <p:spPr>
          <a:xfrm>
            <a:off x="7293376" y="872902"/>
            <a:ext cx="4294415" cy="826861"/>
          </a:xfrm>
        </p:spPr>
        <p:txBody>
          <a:bodyPr>
            <a:normAutofit/>
          </a:bodyPr>
          <a:lstStyle/>
          <a:p>
            <a:pPr algn="ctr"/>
            <a:r>
              <a:rPr lang="zh-CN" altLang="en-US" sz="3200" dirty="0">
                <a:solidFill>
                  <a:schemeClr val="bg1"/>
                </a:solidFill>
                <a:latin typeface="站酷小薇LOGO体" panose="02010600010101010101" pitchFamily="50" charset="-122"/>
                <a:ea typeface="站酷小薇LOGO体" panose="02010600010101010101" pitchFamily="50" charset="-122"/>
              </a:rPr>
              <a:t>包图设计</a:t>
            </a:r>
          </a:p>
        </p:txBody>
      </p:sp>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 y="-49275"/>
            <a:ext cx="6858000" cy="6858000"/>
          </a:xfrm>
          <a:prstGeom prst="rect">
            <a:avLst/>
          </a:prstGeom>
        </p:spPr>
      </p:pic>
      <p:pic>
        <p:nvPicPr>
          <p:cNvPr id="46" name="图片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301234" y="-101813"/>
            <a:ext cx="6858000" cy="6858000"/>
          </a:xfrm>
          <a:prstGeom prst="rect">
            <a:avLst/>
          </a:prstGeom>
        </p:spPr>
      </p:pic>
      <p:pic>
        <p:nvPicPr>
          <p:cNvPr id="3" name="图片 2">
            <a:extLst>
              <a:ext uri="{FF2B5EF4-FFF2-40B4-BE49-F238E27FC236}">
                <a16:creationId xmlns:a16="http://schemas.microsoft.com/office/drawing/2014/main" id="{D097383F-6A08-415A-BFC3-D64E02928980}"/>
              </a:ext>
            </a:extLst>
          </p:cNvPr>
          <p:cNvPicPr>
            <a:picLocks noChangeAspect="1"/>
          </p:cNvPicPr>
          <p:nvPr/>
        </p:nvPicPr>
        <p:blipFill>
          <a:blip r:embed="rId5"/>
          <a:stretch>
            <a:fillRect/>
          </a:stretch>
        </p:blipFill>
        <p:spPr>
          <a:xfrm>
            <a:off x="263980" y="868777"/>
            <a:ext cx="6087296" cy="5120445"/>
          </a:xfrm>
          <a:prstGeom prst="rect">
            <a:avLst/>
          </a:prstGeom>
        </p:spPr>
      </p:pic>
      <p:sp>
        <p:nvSpPr>
          <p:cNvPr id="4" name="Freeform: Shape 4">
            <a:extLst>
              <a:ext uri="{FF2B5EF4-FFF2-40B4-BE49-F238E27FC236}">
                <a16:creationId xmlns:a16="http://schemas.microsoft.com/office/drawing/2014/main" id="{F3200A9F-E79E-4489-8E33-96C027869B7B}"/>
              </a:ext>
            </a:extLst>
          </p:cNvPr>
          <p:cNvSpPr/>
          <p:nvPr/>
        </p:nvSpPr>
        <p:spPr bwMode="auto">
          <a:xfrm>
            <a:off x="7660764" y="2658204"/>
            <a:ext cx="456869" cy="453433"/>
          </a:xfrm>
          <a:custGeom>
            <a:avLst/>
            <a:gdLst/>
            <a:ahLst/>
            <a:cxnLst>
              <a:cxn ang="0">
                <a:pos x="33" y="1"/>
              </a:cxn>
              <a:cxn ang="0">
                <a:pos x="22" y="1"/>
              </a:cxn>
              <a:cxn ang="0">
                <a:pos x="0" y="28"/>
              </a:cxn>
              <a:cxn ang="0">
                <a:pos x="22" y="55"/>
              </a:cxn>
              <a:cxn ang="0">
                <a:pos x="33" y="55"/>
              </a:cxn>
              <a:cxn ang="0">
                <a:pos x="56" y="28"/>
              </a:cxn>
              <a:cxn ang="0">
                <a:pos x="20" y="7"/>
              </a:cxn>
              <a:cxn ang="0">
                <a:pos x="10" y="14"/>
              </a:cxn>
              <a:cxn ang="0">
                <a:pos x="7" y="19"/>
              </a:cxn>
              <a:cxn ang="0">
                <a:pos x="11" y="25"/>
              </a:cxn>
              <a:cxn ang="0">
                <a:pos x="7" y="19"/>
              </a:cxn>
              <a:cxn ang="0">
                <a:pos x="5" y="30"/>
              </a:cxn>
              <a:cxn ang="0">
                <a:pos x="12" y="36"/>
              </a:cxn>
              <a:cxn ang="0">
                <a:pos x="9" y="41"/>
              </a:cxn>
              <a:cxn ang="0">
                <a:pos x="20" y="49"/>
              </a:cxn>
              <a:cxn ang="0">
                <a:pos x="25" y="46"/>
              </a:cxn>
              <a:cxn ang="0">
                <a:pos x="25" y="41"/>
              </a:cxn>
              <a:cxn ang="0">
                <a:pos x="25" y="36"/>
              </a:cxn>
              <a:cxn ang="0">
                <a:pos x="16" y="30"/>
              </a:cxn>
              <a:cxn ang="0">
                <a:pos x="25" y="36"/>
              </a:cxn>
              <a:cxn ang="0">
                <a:pos x="16" y="25"/>
              </a:cxn>
              <a:cxn ang="0">
                <a:pos x="25" y="19"/>
              </a:cxn>
              <a:cxn ang="0">
                <a:pos x="25" y="14"/>
              </a:cxn>
              <a:cxn ang="0">
                <a:pos x="25" y="10"/>
              </a:cxn>
              <a:cxn ang="0">
                <a:pos x="48" y="19"/>
              </a:cxn>
              <a:cxn ang="0">
                <a:pos x="45" y="25"/>
              </a:cxn>
              <a:cxn ang="0">
                <a:pos x="48" y="19"/>
              </a:cxn>
              <a:cxn ang="0">
                <a:pos x="41" y="14"/>
              </a:cxn>
              <a:cxn ang="0">
                <a:pos x="45" y="14"/>
              </a:cxn>
              <a:cxn ang="0">
                <a:pos x="34" y="14"/>
              </a:cxn>
              <a:cxn ang="0">
                <a:pos x="30" y="10"/>
              </a:cxn>
              <a:cxn ang="0">
                <a:pos x="38" y="19"/>
              </a:cxn>
              <a:cxn ang="0">
                <a:pos x="30" y="25"/>
              </a:cxn>
              <a:cxn ang="0">
                <a:pos x="30" y="30"/>
              </a:cxn>
              <a:cxn ang="0">
                <a:pos x="38" y="36"/>
              </a:cxn>
              <a:cxn ang="0">
                <a:pos x="30" y="30"/>
              </a:cxn>
              <a:cxn ang="0">
                <a:pos x="30" y="41"/>
              </a:cxn>
              <a:cxn ang="0">
                <a:pos x="30" y="46"/>
              </a:cxn>
              <a:cxn ang="0">
                <a:pos x="41" y="41"/>
              </a:cxn>
              <a:cxn ang="0">
                <a:pos x="35" y="49"/>
              </a:cxn>
              <a:cxn ang="0">
                <a:pos x="45" y="30"/>
              </a:cxn>
              <a:cxn ang="0">
                <a:pos x="49" y="36"/>
              </a:cxn>
            </a:cxnLst>
            <a:rect l="0" t="0" r="r" b="b"/>
            <a:pathLst>
              <a:path w="56" h="56">
                <a:moveTo>
                  <a:pt x="46" y="7"/>
                </a:moveTo>
                <a:cubicBezTo>
                  <a:pt x="42" y="4"/>
                  <a:pt x="38" y="1"/>
                  <a:pt x="33" y="1"/>
                </a:cubicBezTo>
                <a:cubicBezTo>
                  <a:pt x="31" y="0"/>
                  <a:pt x="30" y="0"/>
                  <a:pt x="28" y="0"/>
                </a:cubicBezTo>
                <a:cubicBezTo>
                  <a:pt x="26" y="0"/>
                  <a:pt x="24" y="0"/>
                  <a:pt x="22" y="1"/>
                </a:cubicBezTo>
                <a:cubicBezTo>
                  <a:pt x="17" y="1"/>
                  <a:pt x="13" y="4"/>
                  <a:pt x="10" y="7"/>
                </a:cubicBezTo>
                <a:cubicBezTo>
                  <a:pt x="3" y="12"/>
                  <a:pt x="0" y="19"/>
                  <a:pt x="0" y="28"/>
                </a:cubicBezTo>
                <a:cubicBezTo>
                  <a:pt x="0" y="37"/>
                  <a:pt x="3" y="44"/>
                  <a:pt x="10" y="49"/>
                </a:cubicBezTo>
                <a:cubicBezTo>
                  <a:pt x="13" y="52"/>
                  <a:pt x="17" y="55"/>
                  <a:pt x="22" y="55"/>
                </a:cubicBezTo>
                <a:cubicBezTo>
                  <a:pt x="24" y="56"/>
                  <a:pt x="26" y="56"/>
                  <a:pt x="28" y="56"/>
                </a:cubicBezTo>
                <a:cubicBezTo>
                  <a:pt x="30" y="56"/>
                  <a:pt x="31" y="56"/>
                  <a:pt x="33" y="55"/>
                </a:cubicBezTo>
                <a:cubicBezTo>
                  <a:pt x="38" y="55"/>
                  <a:pt x="42" y="52"/>
                  <a:pt x="46" y="49"/>
                </a:cubicBezTo>
                <a:cubicBezTo>
                  <a:pt x="52" y="44"/>
                  <a:pt x="56" y="37"/>
                  <a:pt x="56" y="28"/>
                </a:cubicBezTo>
                <a:cubicBezTo>
                  <a:pt x="56" y="19"/>
                  <a:pt x="52" y="12"/>
                  <a:pt x="46" y="7"/>
                </a:cubicBezTo>
                <a:close/>
                <a:moveTo>
                  <a:pt x="20" y="7"/>
                </a:moveTo>
                <a:cubicBezTo>
                  <a:pt x="18" y="9"/>
                  <a:pt x="16" y="11"/>
                  <a:pt x="14" y="14"/>
                </a:cubicBezTo>
                <a:cubicBezTo>
                  <a:pt x="10" y="14"/>
                  <a:pt x="10" y="14"/>
                  <a:pt x="10" y="14"/>
                </a:cubicBezTo>
                <a:cubicBezTo>
                  <a:pt x="13" y="11"/>
                  <a:pt x="16" y="8"/>
                  <a:pt x="20" y="7"/>
                </a:cubicBezTo>
                <a:close/>
                <a:moveTo>
                  <a:pt x="7" y="19"/>
                </a:moveTo>
                <a:cubicBezTo>
                  <a:pt x="12" y="19"/>
                  <a:pt x="12" y="19"/>
                  <a:pt x="12" y="19"/>
                </a:cubicBezTo>
                <a:cubicBezTo>
                  <a:pt x="11" y="21"/>
                  <a:pt x="11" y="23"/>
                  <a:pt x="11" y="25"/>
                </a:cubicBezTo>
                <a:cubicBezTo>
                  <a:pt x="5" y="25"/>
                  <a:pt x="5" y="25"/>
                  <a:pt x="5" y="25"/>
                </a:cubicBezTo>
                <a:cubicBezTo>
                  <a:pt x="6" y="23"/>
                  <a:pt x="6" y="21"/>
                  <a:pt x="7" y="19"/>
                </a:cubicBezTo>
                <a:close/>
                <a:moveTo>
                  <a:pt x="6" y="36"/>
                </a:moveTo>
                <a:cubicBezTo>
                  <a:pt x="6" y="34"/>
                  <a:pt x="5" y="32"/>
                  <a:pt x="5" y="30"/>
                </a:cubicBezTo>
                <a:cubicBezTo>
                  <a:pt x="11" y="30"/>
                  <a:pt x="11" y="30"/>
                  <a:pt x="11" y="30"/>
                </a:cubicBezTo>
                <a:cubicBezTo>
                  <a:pt x="11" y="32"/>
                  <a:pt x="11" y="34"/>
                  <a:pt x="12" y="36"/>
                </a:cubicBezTo>
                <a:lnTo>
                  <a:pt x="6" y="36"/>
                </a:lnTo>
                <a:close/>
                <a:moveTo>
                  <a:pt x="9" y="41"/>
                </a:moveTo>
                <a:cubicBezTo>
                  <a:pt x="14" y="41"/>
                  <a:pt x="14" y="41"/>
                  <a:pt x="14" y="41"/>
                </a:cubicBezTo>
                <a:cubicBezTo>
                  <a:pt x="16" y="44"/>
                  <a:pt x="18" y="47"/>
                  <a:pt x="20" y="49"/>
                </a:cubicBezTo>
                <a:cubicBezTo>
                  <a:pt x="16" y="48"/>
                  <a:pt x="12" y="45"/>
                  <a:pt x="9" y="41"/>
                </a:cubicBezTo>
                <a:close/>
                <a:moveTo>
                  <a:pt x="25" y="46"/>
                </a:moveTo>
                <a:cubicBezTo>
                  <a:pt x="23" y="45"/>
                  <a:pt x="22" y="43"/>
                  <a:pt x="20" y="41"/>
                </a:cubicBezTo>
                <a:cubicBezTo>
                  <a:pt x="25" y="41"/>
                  <a:pt x="25" y="41"/>
                  <a:pt x="25" y="41"/>
                </a:cubicBezTo>
                <a:lnTo>
                  <a:pt x="25" y="46"/>
                </a:lnTo>
                <a:close/>
                <a:moveTo>
                  <a:pt x="25" y="36"/>
                </a:moveTo>
                <a:cubicBezTo>
                  <a:pt x="17" y="36"/>
                  <a:pt x="17" y="36"/>
                  <a:pt x="17" y="36"/>
                </a:cubicBezTo>
                <a:cubicBezTo>
                  <a:pt x="17" y="34"/>
                  <a:pt x="16" y="32"/>
                  <a:pt x="16" y="30"/>
                </a:cubicBezTo>
                <a:cubicBezTo>
                  <a:pt x="25" y="30"/>
                  <a:pt x="25" y="30"/>
                  <a:pt x="25" y="30"/>
                </a:cubicBezTo>
                <a:lnTo>
                  <a:pt x="25" y="36"/>
                </a:lnTo>
                <a:close/>
                <a:moveTo>
                  <a:pt x="25" y="25"/>
                </a:moveTo>
                <a:cubicBezTo>
                  <a:pt x="16" y="25"/>
                  <a:pt x="16" y="25"/>
                  <a:pt x="16" y="25"/>
                </a:cubicBezTo>
                <a:cubicBezTo>
                  <a:pt x="17" y="23"/>
                  <a:pt x="17" y="21"/>
                  <a:pt x="18" y="19"/>
                </a:cubicBezTo>
                <a:cubicBezTo>
                  <a:pt x="25" y="19"/>
                  <a:pt x="25" y="19"/>
                  <a:pt x="25" y="19"/>
                </a:cubicBezTo>
                <a:lnTo>
                  <a:pt x="25" y="25"/>
                </a:lnTo>
                <a:close/>
                <a:moveTo>
                  <a:pt x="25" y="14"/>
                </a:moveTo>
                <a:cubicBezTo>
                  <a:pt x="21" y="14"/>
                  <a:pt x="21" y="14"/>
                  <a:pt x="21" y="14"/>
                </a:cubicBezTo>
                <a:cubicBezTo>
                  <a:pt x="22" y="12"/>
                  <a:pt x="23" y="11"/>
                  <a:pt x="25" y="10"/>
                </a:cubicBezTo>
                <a:lnTo>
                  <a:pt x="25" y="14"/>
                </a:lnTo>
                <a:close/>
                <a:moveTo>
                  <a:pt x="48" y="19"/>
                </a:moveTo>
                <a:cubicBezTo>
                  <a:pt x="49" y="21"/>
                  <a:pt x="50" y="23"/>
                  <a:pt x="50" y="25"/>
                </a:cubicBezTo>
                <a:cubicBezTo>
                  <a:pt x="45" y="25"/>
                  <a:pt x="45" y="25"/>
                  <a:pt x="45" y="25"/>
                </a:cubicBezTo>
                <a:cubicBezTo>
                  <a:pt x="44" y="23"/>
                  <a:pt x="44" y="21"/>
                  <a:pt x="43" y="19"/>
                </a:cubicBezTo>
                <a:lnTo>
                  <a:pt x="48" y="19"/>
                </a:lnTo>
                <a:close/>
                <a:moveTo>
                  <a:pt x="45" y="14"/>
                </a:moveTo>
                <a:cubicBezTo>
                  <a:pt x="41" y="14"/>
                  <a:pt x="41" y="14"/>
                  <a:pt x="41" y="14"/>
                </a:cubicBezTo>
                <a:cubicBezTo>
                  <a:pt x="39" y="11"/>
                  <a:pt x="37" y="9"/>
                  <a:pt x="35" y="7"/>
                </a:cubicBezTo>
                <a:cubicBezTo>
                  <a:pt x="39" y="8"/>
                  <a:pt x="42" y="11"/>
                  <a:pt x="45" y="14"/>
                </a:cubicBezTo>
                <a:close/>
                <a:moveTo>
                  <a:pt x="30" y="10"/>
                </a:moveTo>
                <a:cubicBezTo>
                  <a:pt x="32" y="11"/>
                  <a:pt x="33" y="12"/>
                  <a:pt x="34" y="14"/>
                </a:cubicBezTo>
                <a:cubicBezTo>
                  <a:pt x="30" y="14"/>
                  <a:pt x="30" y="14"/>
                  <a:pt x="30" y="14"/>
                </a:cubicBezTo>
                <a:lnTo>
                  <a:pt x="30" y="10"/>
                </a:lnTo>
                <a:close/>
                <a:moveTo>
                  <a:pt x="30" y="19"/>
                </a:moveTo>
                <a:cubicBezTo>
                  <a:pt x="38" y="19"/>
                  <a:pt x="38" y="19"/>
                  <a:pt x="38" y="19"/>
                </a:cubicBezTo>
                <a:cubicBezTo>
                  <a:pt x="38" y="21"/>
                  <a:pt x="39" y="23"/>
                  <a:pt x="39" y="25"/>
                </a:cubicBezTo>
                <a:cubicBezTo>
                  <a:pt x="30" y="25"/>
                  <a:pt x="30" y="25"/>
                  <a:pt x="30" y="25"/>
                </a:cubicBezTo>
                <a:lnTo>
                  <a:pt x="30" y="19"/>
                </a:lnTo>
                <a:close/>
                <a:moveTo>
                  <a:pt x="30" y="30"/>
                </a:moveTo>
                <a:cubicBezTo>
                  <a:pt x="39" y="30"/>
                  <a:pt x="39" y="30"/>
                  <a:pt x="39" y="30"/>
                </a:cubicBezTo>
                <a:cubicBezTo>
                  <a:pt x="39" y="32"/>
                  <a:pt x="39" y="34"/>
                  <a:pt x="38" y="36"/>
                </a:cubicBezTo>
                <a:cubicBezTo>
                  <a:pt x="30" y="36"/>
                  <a:pt x="30" y="36"/>
                  <a:pt x="30" y="36"/>
                </a:cubicBezTo>
                <a:lnTo>
                  <a:pt x="30" y="30"/>
                </a:lnTo>
                <a:close/>
                <a:moveTo>
                  <a:pt x="30" y="46"/>
                </a:moveTo>
                <a:cubicBezTo>
                  <a:pt x="30" y="41"/>
                  <a:pt x="30" y="41"/>
                  <a:pt x="30" y="41"/>
                </a:cubicBezTo>
                <a:cubicBezTo>
                  <a:pt x="35" y="41"/>
                  <a:pt x="35" y="41"/>
                  <a:pt x="35" y="41"/>
                </a:cubicBezTo>
                <a:cubicBezTo>
                  <a:pt x="34" y="43"/>
                  <a:pt x="32" y="45"/>
                  <a:pt x="30" y="46"/>
                </a:cubicBezTo>
                <a:close/>
                <a:moveTo>
                  <a:pt x="35" y="49"/>
                </a:moveTo>
                <a:cubicBezTo>
                  <a:pt x="38" y="47"/>
                  <a:pt x="40" y="44"/>
                  <a:pt x="41" y="41"/>
                </a:cubicBezTo>
                <a:cubicBezTo>
                  <a:pt x="46" y="41"/>
                  <a:pt x="46" y="41"/>
                  <a:pt x="46" y="41"/>
                </a:cubicBezTo>
                <a:cubicBezTo>
                  <a:pt x="43" y="45"/>
                  <a:pt x="39" y="48"/>
                  <a:pt x="35" y="49"/>
                </a:cubicBezTo>
                <a:close/>
                <a:moveTo>
                  <a:pt x="44" y="36"/>
                </a:moveTo>
                <a:cubicBezTo>
                  <a:pt x="44" y="34"/>
                  <a:pt x="44" y="32"/>
                  <a:pt x="45" y="30"/>
                </a:cubicBezTo>
                <a:cubicBezTo>
                  <a:pt x="50" y="30"/>
                  <a:pt x="50" y="30"/>
                  <a:pt x="50" y="30"/>
                </a:cubicBezTo>
                <a:cubicBezTo>
                  <a:pt x="50" y="32"/>
                  <a:pt x="49" y="34"/>
                  <a:pt x="49" y="36"/>
                </a:cubicBezTo>
                <a:lnTo>
                  <a:pt x="44" y="36"/>
                </a:lnTo>
                <a:close/>
              </a:path>
            </a:pathLst>
          </a:custGeom>
          <a:solidFill>
            <a:srgbClr val="FFFFFF"/>
          </a:solidFill>
          <a:ln w="9525">
            <a:noFill/>
            <a:round/>
          </a:ln>
          <a:effectLst/>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sp>
        <p:nvSpPr>
          <p:cNvPr id="5" name="Freeform: Shape 4">
            <a:extLst>
              <a:ext uri="{FF2B5EF4-FFF2-40B4-BE49-F238E27FC236}">
                <a16:creationId xmlns:a16="http://schemas.microsoft.com/office/drawing/2014/main" id="{C41CBDE3-D03B-466A-BC02-4169A8077B48}"/>
              </a:ext>
            </a:extLst>
          </p:cNvPr>
          <p:cNvSpPr/>
          <p:nvPr/>
        </p:nvSpPr>
        <p:spPr bwMode="auto">
          <a:xfrm>
            <a:off x="7672005" y="4536440"/>
            <a:ext cx="456869" cy="453433"/>
          </a:xfrm>
          <a:custGeom>
            <a:avLst/>
            <a:gdLst/>
            <a:ahLst/>
            <a:cxnLst>
              <a:cxn ang="0">
                <a:pos x="33" y="1"/>
              </a:cxn>
              <a:cxn ang="0">
                <a:pos x="22" y="1"/>
              </a:cxn>
              <a:cxn ang="0">
                <a:pos x="0" y="28"/>
              </a:cxn>
              <a:cxn ang="0">
                <a:pos x="22" y="55"/>
              </a:cxn>
              <a:cxn ang="0">
                <a:pos x="33" y="55"/>
              </a:cxn>
              <a:cxn ang="0">
                <a:pos x="56" y="28"/>
              </a:cxn>
              <a:cxn ang="0">
                <a:pos x="20" y="7"/>
              </a:cxn>
              <a:cxn ang="0">
                <a:pos x="10" y="14"/>
              </a:cxn>
              <a:cxn ang="0">
                <a:pos x="7" y="19"/>
              </a:cxn>
              <a:cxn ang="0">
                <a:pos x="11" y="25"/>
              </a:cxn>
              <a:cxn ang="0">
                <a:pos x="7" y="19"/>
              </a:cxn>
              <a:cxn ang="0">
                <a:pos x="5" y="30"/>
              </a:cxn>
              <a:cxn ang="0">
                <a:pos x="12" y="36"/>
              </a:cxn>
              <a:cxn ang="0">
                <a:pos x="9" y="41"/>
              </a:cxn>
              <a:cxn ang="0">
                <a:pos x="20" y="49"/>
              </a:cxn>
              <a:cxn ang="0">
                <a:pos x="25" y="46"/>
              </a:cxn>
              <a:cxn ang="0">
                <a:pos x="25" y="41"/>
              </a:cxn>
              <a:cxn ang="0">
                <a:pos x="25" y="36"/>
              </a:cxn>
              <a:cxn ang="0">
                <a:pos x="16" y="30"/>
              </a:cxn>
              <a:cxn ang="0">
                <a:pos x="25" y="36"/>
              </a:cxn>
              <a:cxn ang="0">
                <a:pos x="16" y="25"/>
              </a:cxn>
              <a:cxn ang="0">
                <a:pos x="25" y="19"/>
              </a:cxn>
              <a:cxn ang="0">
                <a:pos x="25" y="14"/>
              </a:cxn>
              <a:cxn ang="0">
                <a:pos x="25" y="10"/>
              </a:cxn>
              <a:cxn ang="0">
                <a:pos x="48" y="19"/>
              </a:cxn>
              <a:cxn ang="0">
                <a:pos x="45" y="25"/>
              </a:cxn>
              <a:cxn ang="0">
                <a:pos x="48" y="19"/>
              </a:cxn>
              <a:cxn ang="0">
                <a:pos x="41" y="14"/>
              </a:cxn>
              <a:cxn ang="0">
                <a:pos x="45" y="14"/>
              </a:cxn>
              <a:cxn ang="0">
                <a:pos x="34" y="14"/>
              </a:cxn>
              <a:cxn ang="0">
                <a:pos x="30" y="10"/>
              </a:cxn>
              <a:cxn ang="0">
                <a:pos x="38" y="19"/>
              </a:cxn>
              <a:cxn ang="0">
                <a:pos x="30" y="25"/>
              </a:cxn>
              <a:cxn ang="0">
                <a:pos x="30" y="30"/>
              </a:cxn>
              <a:cxn ang="0">
                <a:pos x="38" y="36"/>
              </a:cxn>
              <a:cxn ang="0">
                <a:pos x="30" y="30"/>
              </a:cxn>
              <a:cxn ang="0">
                <a:pos x="30" y="41"/>
              </a:cxn>
              <a:cxn ang="0">
                <a:pos x="30" y="46"/>
              </a:cxn>
              <a:cxn ang="0">
                <a:pos x="41" y="41"/>
              </a:cxn>
              <a:cxn ang="0">
                <a:pos x="35" y="49"/>
              </a:cxn>
              <a:cxn ang="0">
                <a:pos x="45" y="30"/>
              </a:cxn>
              <a:cxn ang="0">
                <a:pos x="49" y="36"/>
              </a:cxn>
            </a:cxnLst>
            <a:rect l="0" t="0" r="r" b="b"/>
            <a:pathLst>
              <a:path w="56" h="56">
                <a:moveTo>
                  <a:pt x="46" y="7"/>
                </a:moveTo>
                <a:cubicBezTo>
                  <a:pt x="42" y="4"/>
                  <a:pt x="38" y="1"/>
                  <a:pt x="33" y="1"/>
                </a:cubicBezTo>
                <a:cubicBezTo>
                  <a:pt x="31" y="0"/>
                  <a:pt x="30" y="0"/>
                  <a:pt x="28" y="0"/>
                </a:cubicBezTo>
                <a:cubicBezTo>
                  <a:pt x="26" y="0"/>
                  <a:pt x="24" y="0"/>
                  <a:pt x="22" y="1"/>
                </a:cubicBezTo>
                <a:cubicBezTo>
                  <a:pt x="17" y="1"/>
                  <a:pt x="13" y="4"/>
                  <a:pt x="10" y="7"/>
                </a:cubicBezTo>
                <a:cubicBezTo>
                  <a:pt x="3" y="12"/>
                  <a:pt x="0" y="19"/>
                  <a:pt x="0" y="28"/>
                </a:cubicBezTo>
                <a:cubicBezTo>
                  <a:pt x="0" y="37"/>
                  <a:pt x="3" y="44"/>
                  <a:pt x="10" y="49"/>
                </a:cubicBezTo>
                <a:cubicBezTo>
                  <a:pt x="13" y="52"/>
                  <a:pt x="17" y="55"/>
                  <a:pt x="22" y="55"/>
                </a:cubicBezTo>
                <a:cubicBezTo>
                  <a:pt x="24" y="56"/>
                  <a:pt x="26" y="56"/>
                  <a:pt x="28" y="56"/>
                </a:cubicBezTo>
                <a:cubicBezTo>
                  <a:pt x="30" y="56"/>
                  <a:pt x="31" y="56"/>
                  <a:pt x="33" y="55"/>
                </a:cubicBezTo>
                <a:cubicBezTo>
                  <a:pt x="38" y="55"/>
                  <a:pt x="42" y="52"/>
                  <a:pt x="46" y="49"/>
                </a:cubicBezTo>
                <a:cubicBezTo>
                  <a:pt x="52" y="44"/>
                  <a:pt x="56" y="37"/>
                  <a:pt x="56" y="28"/>
                </a:cubicBezTo>
                <a:cubicBezTo>
                  <a:pt x="56" y="19"/>
                  <a:pt x="52" y="12"/>
                  <a:pt x="46" y="7"/>
                </a:cubicBezTo>
                <a:close/>
                <a:moveTo>
                  <a:pt x="20" y="7"/>
                </a:moveTo>
                <a:cubicBezTo>
                  <a:pt x="18" y="9"/>
                  <a:pt x="16" y="11"/>
                  <a:pt x="14" y="14"/>
                </a:cubicBezTo>
                <a:cubicBezTo>
                  <a:pt x="10" y="14"/>
                  <a:pt x="10" y="14"/>
                  <a:pt x="10" y="14"/>
                </a:cubicBezTo>
                <a:cubicBezTo>
                  <a:pt x="13" y="11"/>
                  <a:pt x="16" y="8"/>
                  <a:pt x="20" y="7"/>
                </a:cubicBezTo>
                <a:close/>
                <a:moveTo>
                  <a:pt x="7" y="19"/>
                </a:moveTo>
                <a:cubicBezTo>
                  <a:pt x="12" y="19"/>
                  <a:pt x="12" y="19"/>
                  <a:pt x="12" y="19"/>
                </a:cubicBezTo>
                <a:cubicBezTo>
                  <a:pt x="11" y="21"/>
                  <a:pt x="11" y="23"/>
                  <a:pt x="11" y="25"/>
                </a:cubicBezTo>
                <a:cubicBezTo>
                  <a:pt x="5" y="25"/>
                  <a:pt x="5" y="25"/>
                  <a:pt x="5" y="25"/>
                </a:cubicBezTo>
                <a:cubicBezTo>
                  <a:pt x="6" y="23"/>
                  <a:pt x="6" y="21"/>
                  <a:pt x="7" y="19"/>
                </a:cubicBezTo>
                <a:close/>
                <a:moveTo>
                  <a:pt x="6" y="36"/>
                </a:moveTo>
                <a:cubicBezTo>
                  <a:pt x="6" y="34"/>
                  <a:pt x="5" y="32"/>
                  <a:pt x="5" y="30"/>
                </a:cubicBezTo>
                <a:cubicBezTo>
                  <a:pt x="11" y="30"/>
                  <a:pt x="11" y="30"/>
                  <a:pt x="11" y="30"/>
                </a:cubicBezTo>
                <a:cubicBezTo>
                  <a:pt x="11" y="32"/>
                  <a:pt x="11" y="34"/>
                  <a:pt x="12" y="36"/>
                </a:cubicBezTo>
                <a:lnTo>
                  <a:pt x="6" y="36"/>
                </a:lnTo>
                <a:close/>
                <a:moveTo>
                  <a:pt x="9" y="41"/>
                </a:moveTo>
                <a:cubicBezTo>
                  <a:pt x="14" y="41"/>
                  <a:pt x="14" y="41"/>
                  <a:pt x="14" y="41"/>
                </a:cubicBezTo>
                <a:cubicBezTo>
                  <a:pt x="16" y="44"/>
                  <a:pt x="18" y="47"/>
                  <a:pt x="20" y="49"/>
                </a:cubicBezTo>
                <a:cubicBezTo>
                  <a:pt x="16" y="48"/>
                  <a:pt x="12" y="45"/>
                  <a:pt x="9" y="41"/>
                </a:cubicBezTo>
                <a:close/>
                <a:moveTo>
                  <a:pt x="25" y="46"/>
                </a:moveTo>
                <a:cubicBezTo>
                  <a:pt x="23" y="45"/>
                  <a:pt x="22" y="43"/>
                  <a:pt x="20" y="41"/>
                </a:cubicBezTo>
                <a:cubicBezTo>
                  <a:pt x="25" y="41"/>
                  <a:pt x="25" y="41"/>
                  <a:pt x="25" y="41"/>
                </a:cubicBezTo>
                <a:lnTo>
                  <a:pt x="25" y="46"/>
                </a:lnTo>
                <a:close/>
                <a:moveTo>
                  <a:pt x="25" y="36"/>
                </a:moveTo>
                <a:cubicBezTo>
                  <a:pt x="17" y="36"/>
                  <a:pt x="17" y="36"/>
                  <a:pt x="17" y="36"/>
                </a:cubicBezTo>
                <a:cubicBezTo>
                  <a:pt x="17" y="34"/>
                  <a:pt x="16" y="32"/>
                  <a:pt x="16" y="30"/>
                </a:cubicBezTo>
                <a:cubicBezTo>
                  <a:pt x="25" y="30"/>
                  <a:pt x="25" y="30"/>
                  <a:pt x="25" y="30"/>
                </a:cubicBezTo>
                <a:lnTo>
                  <a:pt x="25" y="36"/>
                </a:lnTo>
                <a:close/>
                <a:moveTo>
                  <a:pt x="25" y="25"/>
                </a:moveTo>
                <a:cubicBezTo>
                  <a:pt x="16" y="25"/>
                  <a:pt x="16" y="25"/>
                  <a:pt x="16" y="25"/>
                </a:cubicBezTo>
                <a:cubicBezTo>
                  <a:pt x="17" y="23"/>
                  <a:pt x="17" y="21"/>
                  <a:pt x="18" y="19"/>
                </a:cubicBezTo>
                <a:cubicBezTo>
                  <a:pt x="25" y="19"/>
                  <a:pt x="25" y="19"/>
                  <a:pt x="25" y="19"/>
                </a:cubicBezTo>
                <a:lnTo>
                  <a:pt x="25" y="25"/>
                </a:lnTo>
                <a:close/>
                <a:moveTo>
                  <a:pt x="25" y="14"/>
                </a:moveTo>
                <a:cubicBezTo>
                  <a:pt x="21" y="14"/>
                  <a:pt x="21" y="14"/>
                  <a:pt x="21" y="14"/>
                </a:cubicBezTo>
                <a:cubicBezTo>
                  <a:pt x="22" y="12"/>
                  <a:pt x="23" y="11"/>
                  <a:pt x="25" y="10"/>
                </a:cubicBezTo>
                <a:lnTo>
                  <a:pt x="25" y="14"/>
                </a:lnTo>
                <a:close/>
                <a:moveTo>
                  <a:pt x="48" y="19"/>
                </a:moveTo>
                <a:cubicBezTo>
                  <a:pt x="49" y="21"/>
                  <a:pt x="50" y="23"/>
                  <a:pt x="50" y="25"/>
                </a:cubicBezTo>
                <a:cubicBezTo>
                  <a:pt x="45" y="25"/>
                  <a:pt x="45" y="25"/>
                  <a:pt x="45" y="25"/>
                </a:cubicBezTo>
                <a:cubicBezTo>
                  <a:pt x="44" y="23"/>
                  <a:pt x="44" y="21"/>
                  <a:pt x="43" y="19"/>
                </a:cubicBezTo>
                <a:lnTo>
                  <a:pt x="48" y="19"/>
                </a:lnTo>
                <a:close/>
                <a:moveTo>
                  <a:pt x="45" y="14"/>
                </a:moveTo>
                <a:cubicBezTo>
                  <a:pt x="41" y="14"/>
                  <a:pt x="41" y="14"/>
                  <a:pt x="41" y="14"/>
                </a:cubicBezTo>
                <a:cubicBezTo>
                  <a:pt x="39" y="11"/>
                  <a:pt x="37" y="9"/>
                  <a:pt x="35" y="7"/>
                </a:cubicBezTo>
                <a:cubicBezTo>
                  <a:pt x="39" y="8"/>
                  <a:pt x="42" y="11"/>
                  <a:pt x="45" y="14"/>
                </a:cubicBezTo>
                <a:close/>
                <a:moveTo>
                  <a:pt x="30" y="10"/>
                </a:moveTo>
                <a:cubicBezTo>
                  <a:pt x="32" y="11"/>
                  <a:pt x="33" y="12"/>
                  <a:pt x="34" y="14"/>
                </a:cubicBezTo>
                <a:cubicBezTo>
                  <a:pt x="30" y="14"/>
                  <a:pt x="30" y="14"/>
                  <a:pt x="30" y="14"/>
                </a:cubicBezTo>
                <a:lnTo>
                  <a:pt x="30" y="10"/>
                </a:lnTo>
                <a:close/>
                <a:moveTo>
                  <a:pt x="30" y="19"/>
                </a:moveTo>
                <a:cubicBezTo>
                  <a:pt x="38" y="19"/>
                  <a:pt x="38" y="19"/>
                  <a:pt x="38" y="19"/>
                </a:cubicBezTo>
                <a:cubicBezTo>
                  <a:pt x="38" y="21"/>
                  <a:pt x="39" y="23"/>
                  <a:pt x="39" y="25"/>
                </a:cubicBezTo>
                <a:cubicBezTo>
                  <a:pt x="30" y="25"/>
                  <a:pt x="30" y="25"/>
                  <a:pt x="30" y="25"/>
                </a:cubicBezTo>
                <a:lnTo>
                  <a:pt x="30" y="19"/>
                </a:lnTo>
                <a:close/>
                <a:moveTo>
                  <a:pt x="30" y="30"/>
                </a:moveTo>
                <a:cubicBezTo>
                  <a:pt x="39" y="30"/>
                  <a:pt x="39" y="30"/>
                  <a:pt x="39" y="30"/>
                </a:cubicBezTo>
                <a:cubicBezTo>
                  <a:pt x="39" y="32"/>
                  <a:pt x="39" y="34"/>
                  <a:pt x="38" y="36"/>
                </a:cubicBezTo>
                <a:cubicBezTo>
                  <a:pt x="30" y="36"/>
                  <a:pt x="30" y="36"/>
                  <a:pt x="30" y="36"/>
                </a:cubicBezTo>
                <a:lnTo>
                  <a:pt x="30" y="30"/>
                </a:lnTo>
                <a:close/>
                <a:moveTo>
                  <a:pt x="30" y="46"/>
                </a:moveTo>
                <a:cubicBezTo>
                  <a:pt x="30" y="41"/>
                  <a:pt x="30" y="41"/>
                  <a:pt x="30" y="41"/>
                </a:cubicBezTo>
                <a:cubicBezTo>
                  <a:pt x="35" y="41"/>
                  <a:pt x="35" y="41"/>
                  <a:pt x="35" y="41"/>
                </a:cubicBezTo>
                <a:cubicBezTo>
                  <a:pt x="34" y="43"/>
                  <a:pt x="32" y="45"/>
                  <a:pt x="30" y="46"/>
                </a:cubicBezTo>
                <a:close/>
                <a:moveTo>
                  <a:pt x="35" y="49"/>
                </a:moveTo>
                <a:cubicBezTo>
                  <a:pt x="38" y="47"/>
                  <a:pt x="40" y="44"/>
                  <a:pt x="41" y="41"/>
                </a:cubicBezTo>
                <a:cubicBezTo>
                  <a:pt x="46" y="41"/>
                  <a:pt x="46" y="41"/>
                  <a:pt x="46" y="41"/>
                </a:cubicBezTo>
                <a:cubicBezTo>
                  <a:pt x="43" y="45"/>
                  <a:pt x="39" y="48"/>
                  <a:pt x="35" y="49"/>
                </a:cubicBezTo>
                <a:close/>
                <a:moveTo>
                  <a:pt x="44" y="36"/>
                </a:moveTo>
                <a:cubicBezTo>
                  <a:pt x="44" y="34"/>
                  <a:pt x="44" y="32"/>
                  <a:pt x="45" y="30"/>
                </a:cubicBezTo>
                <a:cubicBezTo>
                  <a:pt x="50" y="30"/>
                  <a:pt x="50" y="30"/>
                  <a:pt x="50" y="30"/>
                </a:cubicBezTo>
                <a:cubicBezTo>
                  <a:pt x="50" y="32"/>
                  <a:pt x="49" y="34"/>
                  <a:pt x="49" y="36"/>
                </a:cubicBezTo>
                <a:lnTo>
                  <a:pt x="44" y="36"/>
                </a:lnTo>
                <a:close/>
              </a:path>
            </a:pathLst>
          </a:custGeom>
          <a:solidFill>
            <a:srgbClr val="FFFFFF"/>
          </a:solidFill>
          <a:ln w="9525">
            <a:noFill/>
            <a:round/>
          </a:ln>
          <a:effectLst/>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pic>
        <p:nvPicPr>
          <p:cNvPr id="9" name="图片 8">
            <a:extLst>
              <a:ext uri="{FF2B5EF4-FFF2-40B4-BE49-F238E27FC236}">
                <a16:creationId xmlns:a16="http://schemas.microsoft.com/office/drawing/2014/main" id="{D0716D56-7029-4803-85EA-17E78DDD51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1906" y="204"/>
            <a:ext cx="2000094" cy="600028"/>
          </a:xfrm>
          <a:prstGeom prst="rect">
            <a:avLst/>
          </a:prstGeom>
        </p:spPr>
      </p:pic>
    </p:spTree>
    <p:extLst>
      <p:ext uri="{BB962C8B-B14F-4D97-AF65-F5344CB8AC3E}">
        <p14:creationId xmlns:p14="http://schemas.microsoft.com/office/powerpoint/2010/main" val="176191001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8792" y="400974"/>
            <a:ext cx="4294415" cy="826861"/>
          </a:xfrm>
        </p:spPr>
        <p:txBody>
          <a:bodyPr>
            <a:normAutofit/>
          </a:bodyPr>
          <a:lstStyle/>
          <a:p>
            <a:pPr algn="ctr"/>
            <a:r>
              <a:rPr lang="zh-CN" altLang="en-US" sz="3200" dirty="0">
                <a:solidFill>
                  <a:schemeClr val="bg1"/>
                </a:solidFill>
                <a:latin typeface="站酷小薇LOGO体" panose="02010600010101010101" pitchFamily="50" charset="-122"/>
                <a:ea typeface="站酷小薇LOGO体" panose="02010600010101010101" pitchFamily="50" charset="-122"/>
              </a:rPr>
              <a:t>部署模型</a:t>
            </a:r>
          </a:p>
        </p:txBody>
      </p:sp>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 y="-49275"/>
            <a:ext cx="6858000" cy="6858000"/>
          </a:xfrm>
          <a:prstGeom prst="rect">
            <a:avLst/>
          </a:prstGeom>
        </p:spPr>
      </p:pic>
      <p:pic>
        <p:nvPicPr>
          <p:cNvPr id="46" name="图片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5570" y="2196349"/>
            <a:ext cx="6858000" cy="6858000"/>
          </a:xfrm>
          <a:prstGeom prst="rect">
            <a:avLst/>
          </a:prstGeom>
        </p:spPr>
      </p:pic>
      <p:pic>
        <p:nvPicPr>
          <p:cNvPr id="12" name="图片 11">
            <a:extLst>
              <a:ext uri="{FF2B5EF4-FFF2-40B4-BE49-F238E27FC236}">
                <a16:creationId xmlns:a16="http://schemas.microsoft.com/office/drawing/2014/main" id="{555781CF-399A-4D9B-B5B9-6DB0C6CE5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0467" y="1472273"/>
            <a:ext cx="6591064" cy="509201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C8A67AED-4D28-49B1-A5F2-AD46665B1E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1906" y="0"/>
            <a:ext cx="2000094" cy="600028"/>
          </a:xfrm>
          <a:prstGeom prst="rect">
            <a:avLst/>
          </a:prstGeom>
        </p:spPr>
      </p:pic>
    </p:spTree>
    <p:extLst>
      <p:ext uri="{BB962C8B-B14F-4D97-AF65-F5344CB8AC3E}">
        <p14:creationId xmlns:p14="http://schemas.microsoft.com/office/powerpoint/2010/main" val="133811447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等腰三角形 11"/>
          <p:cNvSpPr/>
          <p:nvPr/>
        </p:nvSpPr>
        <p:spPr>
          <a:xfrm>
            <a:off x="1" y="77047"/>
            <a:ext cx="12143443" cy="678095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p>
        </p:txBody>
      </p:sp>
      <p:sp>
        <p:nvSpPr>
          <p:cNvPr id="25" name="文本框 24"/>
          <p:cNvSpPr txBox="1"/>
          <p:nvPr/>
        </p:nvSpPr>
        <p:spPr>
          <a:xfrm>
            <a:off x="2134482" y="4496910"/>
            <a:ext cx="2133918" cy="584775"/>
          </a:xfrm>
          <a:prstGeom prst="rect">
            <a:avLst/>
          </a:prstGeom>
          <a:noFill/>
        </p:spPr>
        <p:txBody>
          <a:bodyPr wrap="none" rtlCol="0">
            <a:spAutoFit/>
          </a:bodyPr>
          <a:lstStyle/>
          <a:p>
            <a:pPr defTabSz="450203">
              <a:defRPr/>
            </a:pPr>
            <a:r>
              <a:rPr kumimoji="1" lang="zh-CN" altLang="en-US" sz="3200" b="1" kern="0" spc="600" dirty="0">
                <a:solidFill>
                  <a:schemeClr val="tx1">
                    <a:lumMod val="95000"/>
                    <a:lumOff val="5000"/>
                  </a:schemeClr>
                </a:solidFill>
                <a:latin typeface="站酷小薇LOGO体" panose="02010600010101010101" pitchFamily="50" charset="-122"/>
                <a:ea typeface="站酷小薇LOGO体" panose="02010600010101010101" pitchFamily="50" charset="-122"/>
                <a:cs typeface="+mn-ea"/>
                <a:sym typeface="+mn-ea"/>
              </a:rPr>
              <a:t>质量属性</a:t>
            </a:r>
          </a:p>
        </p:txBody>
      </p:sp>
      <p:sp>
        <p:nvSpPr>
          <p:cNvPr id="27" name="文本框 26"/>
          <p:cNvSpPr txBox="1"/>
          <p:nvPr/>
        </p:nvSpPr>
        <p:spPr>
          <a:xfrm>
            <a:off x="926841" y="4570785"/>
            <a:ext cx="1053494" cy="981807"/>
          </a:xfrm>
          <a:prstGeom prst="rect">
            <a:avLst/>
          </a:prstGeom>
          <a:solidFill>
            <a:schemeClr val="tx1">
              <a:lumMod val="85000"/>
              <a:lumOff val="15000"/>
            </a:schemeClr>
          </a:solidFill>
        </p:spPr>
        <p:txBody>
          <a:bodyPr wrap="none" rtlCol="0">
            <a:spAutoFit/>
          </a:bodyPr>
          <a:lstStyle/>
          <a:p>
            <a:r>
              <a:rPr lang="en-US" altLang="zh-CN" sz="5780" dirty="0">
                <a:solidFill>
                  <a:schemeClr val="bg1"/>
                </a:solidFill>
                <a:latin typeface="站酷小薇LOGO体" panose="02010600010101010101" pitchFamily="50" charset="-122"/>
                <a:ea typeface="站酷小薇LOGO体" panose="02010600010101010101" pitchFamily="50" charset="-122"/>
              </a:rPr>
              <a:t>03</a:t>
            </a:r>
            <a:endParaRPr lang="zh-CN" altLang="en-US" sz="5780" dirty="0">
              <a:solidFill>
                <a:schemeClr val="bg1"/>
              </a:solidFill>
              <a:latin typeface="站酷小薇LOGO体" panose="02010600010101010101" pitchFamily="50" charset="-122"/>
              <a:ea typeface="站酷小薇LOGO体" panose="02010600010101010101" pitchFamily="50" charset="-122"/>
            </a:endParaRPr>
          </a:p>
        </p:txBody>
      </p:sp>
      <p:sp>
        <p:nvSpPr>
          <p:cNvPr id="28" name="TextBox 19"/>
          <p:cNvSpPr txBox="1"/>
          <p:nvPr/>
        </p:nvSpPr>
        <p:spPr>
          <a:xfrm>
            <a:off x="2163160" y="5236611"/>
            <a:ext cx="4985147" cy="306366"/>
          </a:xfrm>
          <a:prstGeom prst="rect">
            <a:avLst/>
          </a:prstGeom>
          <a:noFill/>
        </p:spPr>
        <p:txBody>
          <a:bodyPr wrap="square" rtlCol="0">
            <a:spAutoFit/>
          </a:bodyPr>
          <a:lstStyle/>
          <a:p>
            <a:pPr>
              <a:lnSpc>
                <a:spcPct val="150000"/>
              </a:lnSpc>
            </a:pPr>
            <a:r>
              <a:rPr lang="zh-CN" altLang="en-US" sz="1051" spc="395" dirty="0">
                <a:solidFill>
                  <a:schemeClr val="tx1">
                    <a:lumMod val="65000"/>
                    <a:lumOff val="35000"/>
                  </a:schemeClr>
                </a:solidFill>
                <a:latin typeface="站酷小薇LOGO体" panose="02010600010101010101" pitchFamily="50" charset="-122"/>
                <a:ea typeface="站酷小薇LOGO体" panose="02010600010101010101" pitchFamily="50" charset="-122"/>
                <a:cs typeface="Open Sans" pitchFamily="34" charset="0"/>
              </a:rPr>
              <a:t>分享你我的分享</a:t>
            </a:r>
            <a:endParaRPr lang="zh-CN" altLang="en-US" sz="1051" dirty="0">
              <a:latin typeface="站酷小薇LOGO体" panose="02010600010101010101" pitchFamily="50" charset="-122"/>
              <a:ea typeface="站酷小薇LOGO体" panose="02010600010101010101" pitchFamily="50" charset="-122"/>
            </a:endParaRPr>
          </a:p>
        </p:txBody>
      </p:sp>
      <p:pic>
        <p:nvPicPr>
          <p:cNvPr id="9" name="图片 8"/>
          <p:cNvPicPr>
            <a:picLocks noChangeAspect="1"/>
          </p:cNvPicPr>
          <p:nvPr/>
        </p:nvPicPr>
        <p:blipFill>
          <a:blip r:embed="rId3"/>
          <a:stretch>
            <a:fillRect/>
          </a:stretch>
        </p:blipFill>
        <p:spPr>
          <a:xfrm rot="15204543">
            <a:off x="92555" y="-654481"/>
            <a:ext cx="4591452" cy="4591452"/>
          </a:xfrm>
          <a:prstGeom prst="rect">
            <a:avLst/>
          </a:prstGeom>
        </p:spPr>
      </p:pic>
      <p:pic>
        <p:nvPicPr>
          <p:cNvPr id="10" name="图片 9"/>
          <p:cNvPicPr>
            <a:picLocks noChangeAspect="1"/>
          </p:cNvPicPr>
          <p:nvPr/>
        </p:nvPicPr>
        <p:blipFill>
          <a:blip r:embed="rId3"/>
          <a:stretch>
            <a:fillRect/>
          </a:stretch>
        </p:blipFill>
        <p:spPr>
          <a:xfrm rot="15204543">
            <a:off x="8547707" y="3781310"/>
            <a:ext cx="4591452" cy="4591452"/>
          </a:xfrm>
          <a:prstGeom prst="rect">
            <a:avLst/>
          </a:prstGeom>
        </p:spPr>
      </p:pic>
      <p:pic>
        <p:nvPicPr>
          <p:cNvPr id="3" name="图片 2">
            <a:extLst>
              <a:ext uri="{FF2B5EF4-FFF2-40B4-BE49-F238E27FC236}">
                <a16:creationId xmlns:a16="http://schemas.microsoft.com/office/drawing/2014/main" id="{E634C7EB-E6CF-4EB7-9E9D-4391B4697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03485"/>
            <a:ext cx="5143500" cy="1543050"/>
          </a:xfrm>
          <a:prstGeom prst="rect">
            <a:avLst/>
          </a:prstGeom>
        </p:spPr>
      </p:pic>
    </p:spTree>
    <p:extLst>
      <p:ext uri="{BB962C8B-B14F-4D97-AF65-F5344CB8AC3E}">
        <p14:creationId xmlns:p14="http://schemas.microsoft.com/office/powerpoint/2010/main" val="2727657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392924" y="1723426"/>
            <a:ext cx="3353728" cy="3682004"/>
            <a:chOff x="4159780" y="1945814"/>
            <a:chExt cx="3851024" cy="4227977"/>
          </a:xfrm>
        </p:grpSpPr>
        <p:grpSp>
          <p:nvGrpSpPr>
            <p:cNvPr id="2" name="组合 1"/>
            <p:cNvGrpSpPr/>
            <p:nvPr/>
          </p:nvGrpSpPr>
          <p:grpSpPr>
            <a:xfrm>
              <a:off x="4159780" y="1945814"/>
              <a:ext cx="3851024" cy="4227977"/>
              <a:chOff x="3119835" y="1459360"/>
              <a:chExt cx="2888268" cy="3170983"/>
            </a:xfrm>
          </p:grpSpPr>
          <p:grpSp>
            <p:nvGrpSpPr>
              <p:cNvPr id="4" name="组合 3"/>
              <p:cNvGrpSpPr/>
              <p:nvPr/>
            </p:nvGrpSpPr>
            <p:grpSpPr>
              <a:xfrm>
                <a:off x="3708758" y="1971672"/>
                <a:ext cx="1731780" cy="2658671"/>
                <a:chOff x="2043906" y="2184400"/>
                <a:chExt cx="2185988" cy="3355982"/>
              </a:xfrm>
            </p:grpSpPr>
            <p:grpSp>
              <p:nvGrpSpPr>
                <p:cNvPr id="30" name="组合 29"/>
                <p:cNvGrpSpPr>
                  <a:grpSpLocks noChangeAspect="1"/>
                </p:cNvGrpSpPr>
                <p:nvPr/>
              </p:nvGrpSpPr>
              <p:grpSpPr bwMode="auto">
                <a:xfrm>
                  <a:off x="2043906" y="2184400"/>
                  <a:ext cx="2185988" cy="2435225"/>
                  <a:chOff x="1068" y="723"/>
                  <a:chExt cx="1377" cy="1534"/>
                </a:xfrm>
              </p:grpSpPr>
              <p:sp>
                <p:nvSpPr>
                  <p:cNvPr id="48" name="任意多边形: 形状 47"/>
                  <p:cNvSpPr/>
                  <p:nvPr/>
                </p:nvSpPr>
                <p:spPr bwMode="auto">
                  <a:xfrm>
                    <a:off x="1068" y="723"/>
                    <a:ext cx="1377" cy="1534"/>
                  </a:xfrm>
                  <a:custGeom>
                    <a:avLst/>
                    <a:gdLst>
                      <a:gd name="T0" fmla="*/ 290 w 580"/>
                      <a:gd name="T1" fmla="*/ 0 h 646"/>
                      <a:gd name="T2" fmla="*/ 290 w 580"/>
                      <a:gd name="T3" fmla="*/ 0 h 646"/>
                      <a:gd name="T4" fmla="*/ 290 w 580"/>
                      <a:gd name="T5" fmla="*/ 0 h 646"/>
                      <a:gd name="T6" fmla="*/ 289 w 580"/>
                      <a:gd name="T7" fmla="*/ 0 h 646"/>
                      <a:gd name="T8" fmla="*/ 289 w 580"/>
                      <a:gd name="T9" fmla="*/ 0 h 646"/>
                      <a:gd name="T10" fmla="*/ 0 w 580"/>
                      <a:gd name="T11" fmla="*/ 290 h 646"/>
                      <a:gd name="T12" fmla="*/ 58 w 580"/>
                      <a:gd name="T13" fmla="*/ 464 h 646"/>
                      <a:gd name="T14" fmla="*/ 175 w 580"/>
                      <a:gd name="T15" fmla="*/ 646 h 646"/>
                      <a:gd name="T16" fmla="*/ 405 w 580"/>
                      <a:gd name="T17" fmla="*/ 646 h 646"/>
                      <a:gd name="T18" fmla="*/ 521 w 580"/>
                      <a:gd name="T19" fmla="*/ 464 h 646"/>
                      <a:gd name="T20" fmla="*/ 580 w 580"/>
                      <a:gd name="T21" fmla="*/ 290 h 646"/>
                      <a:gd name="T22" fmla="*/ 290 w 580"/>
                      <a:gd name="T2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0" h="646">
                        <a:moveTo>
                          <a:pt x="290" y="0"/>
                        </a:moveTo>
                        <a:cubicBezTo>
                          <a:pt x="290" y="0"/>
                          <a:pt x="290" y="0"/>
                          <a:pt x="290" y="0"/>
                        </a:cubicBezTo>
                        <a:cubicBezTo>
                          <a:pt x="290" y="0"/>
                          <a:pt x="290" y="0"/>
                          <a:pt x="290" y="0"/>
                        </a:cubicBezTo>
                        <a:cubicBezTo>
                          <a:pt x="290" y="0"/>
                          <a:pt x="290" y="0"/>
                          <a:pt x="289" y="0"/>
                        </a:cubicBezTo>
                        <a:cubicBezTo>
                          <a:pt x="289" y="0"/>
                          <a:pt x="289" y="0"/>
                          <a:pt x="289" y="0"/>
                        </a:cubicBezTo>
                        <a:cubicBezTo>
                          <a:pt x="129" y="0"/>
                          <a:pt x="0" y="130"/>
                          <a:pt x="0" y="290"/>
                        </a:cubicBezTo>
                        <a:cubicBezTo>
                          <a:pt x="0" y="355"/>
                          <a:pt x="21" y="416"/>
                          <a:pt x="58" y="464"/>
                        </a:cubicBezTo>
                        <a:cubicBezTo>
                          <a:pt x="84" y="499"/>
                          <a:pt x="164" y="583"/>
                          <a:pt x="175" y="646"/>
                        </a:cubicBezTo>
                        <a:cubicBezTo>
                          <a:pt x="405" y="646"/>
                          <a:pt x="405" y="646"/>
                          <a:pt x="405" y="646"/>
                        </a:cubicBezTo>
                        <a:cubicBezTo>
                          <a:pt x="415" y="583"/>
                          <a:pt x="495" y="499"/>
                          <a:pt x="521" y="464"/>
                        </a:cubicBezTo>
                        <a:cubicBezTo>
                          <a:pt x="558" y="416"/>
                          <a:pt x="580" y="355"/>
                          <a:pt x="580" y="290"/>
                        </a:cubicBezTo>
                        <a:cubicBezTo>
                          <a:pt x="580" y="130"/>
                          <a:pt x="450" y="0"/>
                          <a:pt x="290" y="0"/>
                        </a:cubicBezTo>
                        <a:close/>
                      </a:path>
                    </a:pathLst>
                  </a:custGeom>
                  <a:noFill/>
                  <a:ln w="9525">
                    <a:solidFill>
                      <a:srgbClr val="000000"/>
                    </a:solidFill>
                    <a:round/>
                  </a:ln>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49" name="任意多边形: 形状 48"/>
                  <p:cNvSpPr/>
                  <p:nvPr/>
                </p:nvSpPr>
                <p:spPr bwMode="auto">
                  <a:xfrm>
                    <a:off x="1555" y="1599"/>
                    <a:ext cx="401" cy="658"/>
                  </a:xfrm>
                  <a:custGeom>
                    <a:avLst/>
                    <a:gdLst>
                      <a:gd name="T0" fmla="*/ 165 w 169"/>
                      <a:gd name="T1" fmla="*/ 0 h 277"/>
                      <a:gd name="T2" fmla="*/ 161 w 169"/>
                      <a:gd name="T3" fmla="*/ 3 h 277"/>
                      <a:gd name="T4" fmla="*/ 159 w 169"/>
                      <a:gd name="T5" fmla="*/ 10 h 277"/>
                      <a:gd name="T6" fmla="*/ 129 w 169"/>
                      <a:gd name="T7" fmla="*/ 10 h 277"/>
                      <a:gd name="T8" fmla="*/ 123 w 169"/>
                      <a:gd name="T9" fmla="*/ 6 h 277"/>
                      <a:gd name="T10" fmla="*/ 46 w 169"/>
                      <a:gd name="T11" fmla="*/ 6 h 277"/>
                      <a:gd name="T12" fmla="*/ 41 w 169"/>
                      <a:gd name="T13" fmla="*/ 10 h 277"/>
                      <a:gd name="T14" fmla="*/ 10 w 169"/>
                      <a:gd name="T15" fmla="*/ 10 h 277"/>
                      <a:gd name="T16" fmla="*/ 9 w 169"/>
                      <a:gd name="T17" fmla="*/ 3 h 277"/>
                      <a:gd name="T18" fmla="*/ 4 w 169"/>
                      <a:gd name="T19" fmla="*/ 0 h 277"/>
                      <a:gd name="T20" fmla="*/ 1 w 169"/>
                      <a:gd name="T21" fmla="*/ 5 h 277"/>
                      <a:gd name="T22" fmla="*/ 47 w 169"/>
                      <a:gd name="T23" fmla="*/ 201 h 277"/>
                      <a:gd name="T24" fmla="*/ 41 w 169"/>
                      <a:gd name="T25" fmla="*/ 277 h 277"/>
                      <a:gd name="T26" fmla="*/ 128 w 169"/>
                      <a:gd name="T27" fmla="*/ 277 h 277"/>
                      <a:gd name="T28" fmla="*/ 122 w 169"/>
                      <a:gd name="T29" fmla="*/ 201 h 277"/>
                      <a:gd name="T30" fmla="*/ 168 w 169"/>
                      <a:gd name="T31" fmla="*/ 5 h 277"/>
                      <a:gd name="T32" fmla="*/ 165 w 169"/>
                      <a:gd name="T33" fmla="*/ 0 h 277"/>
                      <a:gd name="T34" fmla="*/ 101 w 169"/>
                      <a:gd name="T35" fmla="*/ 180 h 277"/>
                      <a:gd name="T36" fmla="*/ 69 w 169"/>
                      <a:gd name="T37" fmla="*/ 180 h 277"/>
                      <a:gd name="T38" fmla="*/ 69 w 169"/>
                      <a:gd name="T39" fmla="*/ 112 h 277"/>
                      <a:gd name="T40" fmla="*/ 101 w 169"/>
                      <a:gd name="T41" fmla="*/ 112 h 277"/>
                      <a:gd name="T42" fmla="*/ 101 w 169"/>
                      <a:gd name="T43" fmla="*/ 180 h 277"/>
                      <a:gd name="T44" fmla="*/ 119 w 169"/>
                      <a:gd name="T45" fmla="*/ 180 h 277"/>
                      <a:gd name="T46" fmla="*/ 113 w 169"/>
                      <a:gd name="T47" fmla="*/ 180 h 277"/>
                      <a:gd name="T48" fmla="*/ 113 w 169"/>
                      <a:gd name="T49" fmla="*/ 100 h 277"/>
                      <a:gd name="T50" fmla="*/ 107 w 169"/>
                      <a:gd name="T51" fmla="*/ 94 h 277"/>
                      <a:gd name="T52" fmla="*/ 101 w 169"/>
                      <a:gd name="T53" fmla="*/ 100 h 277"/>
                      <a:gd name="T54" fmla="*/ 101 w 169"/>
                      <a:gd name="T55" fmla="*/ 104 h 277"/>
                      <a:gd name="T56" fmla="*/ 69 w 169"/>
                      <a:gd name="T57" fmla="*/ 104 h 277"/>
                      <a:gd name="T58" fmla="*/ 69 w 169"/>
                      <a:gd name="T59" fmla="*/ 100 h 277"/>
                      <a:gd name="T60" fmla="*/ 63 w 169"/>
                      <a:gd name="T61" fmla="*/ 94 h 277"/>
                      <a:gd name="T62" fmla="*/ 57 w 169"/>
                      <a:gd name="T63" fmla="*/ 100 h 277"/>
                      <a:gd name="T64" fmla="*/ 57 w 169"/>
                      <a:gd name="T65" fmla="*/ 180 h 277"/>
                      <a:gd name="T66" fmla="*/ 50 w 169"/>
                      <a:gd name="T67" fmla="*/ 180 h 277"/>
                      <a:gd name="T68" fmla="*/ 11 w 169"/>
                      <a:gd name="T69" fmla="*/ 14 h 277"/>
                      <a:gd name="T70" fmla="*/ 41 w 169"/>
                      <a:gd name="T71" fmla="*/ 14 h 277"/>
                      <a:gd name="T72" fmla="*/ 46 w 169"/>
                      <a:gd name="T73" fmla="*/ 18 h 277"/>
                      <a:gd name="T74" fmla="*/ 123 w 169"/>
                      <a:gd name="T75" fmla="*/ 18 h 277"/>
                      <a:gd name="T76" fmla="*/ 129 w 169"/>
                      <a:gd name="T77" fmla="*/ 14 h 277"/>
                      <a:gd name="T78" fmla="*/ 158 w 169"/>
                      <a:gd name="T79" fmla="*/ 14 h 277"/>
                      <a:gd name="T80" fmla="*/ 119 w 169"/>
                      <a:gd name="T81" fmla="*/ 18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277">
                        <a:moveTo>
                          <a:pt x="165" y="0"/>
                        </a:moveTo>
                        <a:cubicBezTo>
                          <a:pt x="163" y="0"/>
                          <a:pt x="161" y="1"/>
                          <a:pt x="161" y="3"/>
                        </a:cubicBezTo>
                        <a:cubicBezTo>
                          <a:pt x="159" y="10"/>
                          <a:pt x="159" y="10"/>
                          <a:pt x="159" y="10"/>
                        </a:cubicBezTo>
                        <a:cubicBezTo>
                          <a:pt x="129" y="10"/>
                          <a:pt x="129" y="10"/>
                          <a:pt x="129" y="10"/>
                        </a:cubicBezTo>
                        <a:cubicBezTo>
                          <a:pt x="128" y="8"/>
                          <a:pt x="126" y="6"/>
                          <a:pt x="123" y="6"/>
                        </a:cubicBezTo>
                        <a:cubicBezTo>
                          <a:pt x="46" y="6"/>
                          <a:pt x="46" y="6"/>
                          <a:pt x="46" y="6"/>
                        </a:cubicBezTo>
                        <a:cubicBezTo>
                          <a:pt x="44" y="6"/>
                          <a:pt x="41" y="8"/>
                          <a:pt x="41" y="10"/>
                        </a:cubicBezTo>
                        <a:cubicBezTo>
                          <a:pt x="10" y="10"/>
                          <a:pt x="10" y="10"/>
                          <a:pt x="10" y="10"/>
                        </a:cubicBezTo>
                        <a:cubicBezTo>
                          <a:pt x="9" y="3"/>
                          <a:pt x="9" y="3"/>
                          <a:pt x="9" y="3"/>
                        </a:cubicBezTo>
                        <a:cubicBezTo>
                          <a:pt x="8" y="1"/>
                          <a:pt x="6" y="0"/>
                          <a:pt x="4" y="0"/>
                        </a:cubicBezTo>
                        <a:cubicBezTo>
                          <a:pt x="2" y="1"/>
                          <a:pt x="0" y="3"/>
                          <a:pt x="1" y="5"/>
                        </a:cubicBezTo>
                        <a:cubicBezTo>
                          <a:pt x="47" y="201"/>
                          <a:pt x="47" y="201"/>
                          <a:pt x="47" y="201"/>
                        </a:cubicBezTo>
                        <a:cubicBezTo>
                          <a:pt x="41" y="277"/>
                          <a:pt x="41" y="277"/>
                          <a:pt x="41" y="277"/>
                        </a:cubicBezTo>
                        <a:cubicBezTo>
                          <a:pt x="128" y="277"/>
                          <a:pt x="128" y="277"/>
                          <a:pt x="128" y="277"/>
                        </a:cubicBezTo>
                        <a:cubicBezTo>
                          <a:pt x="122" y="201"/>
                          <a:pt x="122" y="201"/>
                          <a:pt x="122" y="201"/>
                        </a:cubicBezTo>
                        <a:cubicBezTo>
                          <a:pt x="168" y="5"/>
                          <a:pt x="168" y="5"/>
                          <a:pt x="168" y="5"/>
                        </a:cubicBezTo>
                        <a:cubicBezTo>
                          <a:pt x="169" y="3"/>
                          <a:pt x="168" y="1"/>
                          <a:pt x="165" y="0"/>
                        </a:cubicBezTo>
                        <a:close/>
                        <a:moveTo>
                          <a:pt x="101" y="180"/>
                        </a:moveTo>
                        <a:cubicBezTo>
                          <a:pt x="69" y="180"/>
                          <a:pt x="69" y="180"/>
                          <a:pt x="69" y="180"/>
                        </a:cubicBezTo>
                        <a:cubicBezTo>
                          <a:pt x="69" y="112"/>
                          <a:pt x="69" y="112"/>
                          <a:pt x="69" y="112"/>
                        </a:cubicBezTo>
                        <a:cubicBezTo>
                          <a:pt x="101" y="112"/>
                          <a:pt x="101" y="112"/>
                          <a:pt x="101" y="112"/>
                        </a:cubicBezTo>
                        <a:lnTo>
                          <a:pt x="101" y="180"/>
                        </a:lnTo>
                        <a:close/>
                        <a:moveTo>
                          <a:pt x="119" y="180"/>
                        </a:moveTo>
                        <a:cubicBezTo>
                          <a:pt x="113" y="180"/>
                          <a:pt x="113" y="180"/>
                          <a:pt x="113" y="180"/>
                        </a:cubicBezTo>
                        <a:cubicBezTo>
                          <a:pt x="113" y="100"/>
                          <a:pt x="113" y="100"/>
                          <a:pt x="113" y="100"/>
                        </a:cubicBezTo>
                        <a:cubicBezTo>
                          <a:pt x="113" y="97"/>
                          <a:pt x="110" y="94"/>
                          <a:pt x="107" y="94"/>
                        </a:cubicBezTo>
                        <a:cubicBezTo>
                          <a:pt x="103" y="94"/>
                          <a:pt x="101" y="97"/>
                          <a:pt x="101" y="100"/>
                        </a:cubicBezTo>
                        <a:cubicBezTo>
                          <a:pt x="101" y="104"/>
                          <a:pt x="101" y="104"/>
                          <a:pt x="101" y="104"/>
                        </a:cubicBezTo>
                        <a:cubicBezTo>
                          <a:pt x="69" y="104"/>
                          <a:pt x="69" y="104"/>
                          <a:pt x="69" y="104"/>
                        </a:cubicBezTo>
                        <a:cubicBezTo>
                          <a:pt x="69" y="100"/>
                          <a:pt x="69" y="100"/>
                          <a:pt x="69" y="100"/>
                        </a:cubicBezTo>
                        <a:cubicBezTo>
                          <a:pt x="69" y="97"/>
                          <a:pt x="66" y="94"/>
                          <a:pt x="63" y="94"/>
                        </a:cubicBezTo>
                        <a:cubicBezTo>
                          <a:pt x="59" y="94"/>
                          <a:pt x="57" y="97"/>
                          <a:pt x="57" y="100"/>
                        </a:cubicBezTo>
                        <a:cubicBezTo>
                          <a:pt x="57" y="180"/>
                          <a:pt x="57" y="180"/>
                          <a:pt x="57" y="180"/>
                        </a:cubicBezTo>
                        <a:cubicBezTo>
                          <a:pt x="50" y="180"/>
                          <a:pt x="50" y="180"/>
                          <a:pt x="50" y="180"/>
                        </a:cubicBezTo>
                        <a:cubicBezTo>
                          <a:pt x="11" y="14"/>
                          <a:pt x="11" y="14"/>
                          <a:pt x="11" y="14"/>
                        </a:cubicBezTo>
                        <a:cubicBezTo>
                          <a:pt x="41" y="14"/>
                          <a:pt x="41" y="14"/>
                          <a:pt x="41" y="14"/>
                        </a:cubicBezTo>
                        <a:cubicBezTo>
                          <a:pt x="41" y="16"/>
                          <a:pt x="44" y="18"/>
                          <a:pt x="46" y="18"/>
                        </a:cubicBezTo>
                        <a:cubicBezTo>
                          <a:pt x="123" y="18"/>
                          <a:pt x="123" y="18"/>
                          <a:pt x="123" y="18"/>
                        </a:cubicBezTo>
                        <a:cubicBezTo>
                          <a:pt x="126" y="18"/>
                          <a:pt x="128" y="16"/>
                          <a:pt x="129" y="14"/>
                        </a:cubicBezTo>
                        <a:cubicBezTo>
                          <a:pt x="158" y="14"/>
                          <a:pt x="158" y="14"/>
                          <a:pt x="158" y="14"/>
                        </a:cubicBezTo>
                        <a:lnTo>
                          <a:pt x="119" y="180"/>
                        </a:lnTo>
                        <a:close/>
                      </a:path>
                    </a:pathLst>
                  </a:custGeom>
                  <a:solidFill>
                    <a:schemeClr val="tx2">
                      <a:lumMod val="50000"/>
                      <a:alpha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grpSp>
            <p:grpSp>
              <p:nvGrpSpPr>
                <p:cNvPr id="31" name="组合 30"/>
                <p:cNvGrpSpPr>
                  <a:grpSpLocks noChangeAspect="1"/>
                </p:cNvGrpSpPr>
                <p:nvPr/>
              </p:nvGrpSpPr>
              <p:grpSpPr bwMode="auto">
                <a:xfrm>
                  <a:off x="2590801" y="4610106"/>
                  <a:ext cx="1092200" cy="930276"/>
                  <a:chOff x="3594" y="2904"/>
                  <a:chExt cx="688" cy="586"/>
                </a:xfrm>
              </p:grpSpPr>
              <p:sp>
                <p:nvSpPr>
                  <p:cNvPr id="32" name="矩形 31"/>
                  <p:cNvSpPr/>
                  <p:nvPr/>
                </p:nvSpPr>
                <p:spPr bwMode="auto">
                  <a:xfrm>
                    <a:off x="3653" y="2907"/>
                    <a:ext cx="570" cy="497"/>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33" name="任意多边形: 形状 32"/>
                  <p:cNvSpPr/>
                  <p:nvPr/>
                </p:nvSpPr>
                <p:spPr bwMode="auto">
                  <a:xfrm>
                    <a:off x="3653" y="3404"/>
                    <a:ext cx="570" cy="62"/>
                  </a:xfrm>
                  <a:custGeom>
                    <a:avLst/>
                    <a:gdLst>
                      <a:gd name="T0" fmla="*/ 0 w 570"/>
                      <a:gd name="T1" fmla="*/ 0 h 62"/>
                      <a:gd name="T2" fmla="*/ 570 w 570"/>
                      <a:gd name="T3" fmla="*/ 0 h 62"/>
                      <a:gd name="T4" fmla="*/ 527 w 570"/>
                      <a:gd name="T5" fmla="*/ 62 h 62"/>
                      <a:gd name="T6" fmla="*/ 43 w 570"/>
                      <a:gd name="T7" fmla="*/ 62 h 62"/>
                      <a:gd name="T8" fmla="*/ 0 w 570"/>
                      <a:gd name="T9" fmla="*/ 0 h 62"/>
                    </a:gdLst>
                    <a:ahLst/>
                    <a:cxnLst>
                      <a:cxn ang="0">
                        <a:pos x="T0" y="T1"/>
                      </a:cxn>
                      <a:cxn ang="0">
                        <a:pos x="T2" y="T3"/>
                      </a:cxn>
                      <a:cxn ang="0">
                        <a:pos x="T4" y="T5"/>
                      </a:cxn>
                      <a:cxn ang="0">
                        <a:pos x="T6" y="T7"/>
                      </a:cxn>
                      <a:cxn ang="0">
                        <a:pos x="T8" y="T9"/>
                      </a:cxn>
                    </a:cxnLst>
                    <a:rect l="0" t="0" r="r" b="b"/>
                    <a:pathLst>
                      <a:path w="570" h="62">
                        <a:moveTo>
                          <a:pt x="0" y="0"/>
                        </a:moveTo>
                        <a:lnTo>
                          <a:pt x="570" y="0"/>
                        </a:lnTo>
                        <a:lnTo>
                          <a:pt x="527" y="62"/>
                        </a:lnTo>
                        <a:lnTo>
                          <a:pt x="43" y="62"/>
                        </a:lnTo>
                        <a:lnTo>
                          <a:pt x="0"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34" name="任意多边形: 形状 33"/>
                  <p:cNvSpPr/>
                  <p:nvPr/>
                </p:nvSpPr>
                <p:spPr bwMode="auto">
                  <a:xfrm>
                    <a:off x="3594" y="2904"/>
                    <a:ext cx="688" cy="126"/>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35" name="任意多边形: 形状 34"/>
                  <p:cNvSpPr/>
                  <p:nvPr/>
                </p:nvSpPr>
                <p:spPr bwMode="auto">
                  <a:xfrm>
                    <a:off x="3594" y="3030"/>
                    <a:ext cx="688" cy="123"/>
                  </a:xfrm>
                  <a:custGeom>
                    <a:avLst/>
                    <a:gdLst>
                      <a:gd name="T0" fmla="*/ 290 w 290"/>
                      <a:gd name="T1" fmla="*/ 19 h 52"/>
                      <a:gd name="T2" fmla="*/ 267 w 290"/>
                      <a:gd name="T3" fmla="*/ 40 h 52"/>
                      <a:gd name="T4" fmla="*/ 23 w 290"/>
                      <a:gd name="T5" fmla="*/ 52 h 52"/>
                      <a:gd name="T6" fmla="*/ 0 w 290"/>
                      <a:gd name="T7" fmla="*/ 33 h 52"/>
                      <a:gd name="T8" fmla="*/ 0 w 290"/>
                      <a:gd name="T9" fmla="*/ 33 h 52"/>
                      <a:gd name="T10" fmla="*/ 23 w 290"/>
                      <a:gd name="T11" fmla="*/ 12 h 52"/>
                      <a:gd name="T12" fmla="*/ 267 w 290"/>
                      <a:gd name="T13" fmla="*/ 0 h 52"/>
                      <a:gd name="T14" fmla="*/ 290 w 290"/>
                      <a:gd name="T15" fmla="*/ 1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2">
                        <a:moveTo>
                          <a:pt x="290" y="19"/>
                        </a:moveTo>
                        <a:cubicBezTo>
                          <a:pt x="290" y="30"/>
                          <a:pt x="280" y="40"/>
                          <a:pt x="267" y="40"/>
                        </a:cubicBezTo>
                        <a:cubicBezTo>
                          <a:pt x="23" y="52"/>
                          <a:pt x="23" y="52"/>
                          <a:pt x="23" y="52"/>
                        </a:cubicBezTo>
                        <a:cubicBezTo>
                          <a:pt x="10" y="52"/>
                          <a:pt x="0" y="44"/>
                          <a:pt x="0" y="33"/>
                        </a:cubicBezTo>
                        <a:cubicBezTo>
                          <a:pt x="0" y="33"/>
                          <a:pt x="0" y="33"/>
                          <a:pt x="0" y="33"/>
                        </a:cubicBezTo>
                        <a:cubicBezTo>
                          <a:pt x="0" y="22"/>
                          <a:pt x="10" y="12"/>
                          <a:pt x="23" y="12"/>
                        </a:cubicBezTo>
                        <a:cubicBezTo>
                          <a:pt x="267" y="0"/>
                          <a:pt x="267" y="0"/>
                          <a:pt x="267" y="0"/>
                        </a:cubicBezTo>
                        <a:cubicBezTo>
                          <a:pt x="280" y="0"/>
                          <a:pt x="290" y="8"/>
                          <a:pt x="290" y="1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36" name="任意多边形: 形状 35"/>
                  <p:cNvSpPr/>
                  <p:nvPr/>
                </p:nvSpPr>
                <p:spPr bwMode="auto">
                  <a:xfrm>
                    <a:off x="3594" y="3153"/>
                    <a:ext cx="688" cy="126"/>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37" name="任意多边形: 形状 36"/>
                  <p:cNvSpPr/>
                  <p:nvPr/>
                </p:nvSpPr>
                <p:spPr bwMode="auto">
                  <a:xfrm>
                    <a:off x="3594" y="3279"/>
                    <a:ext cx="688" cy="125"/>
                  </a:xfrm>
                  <a:custGeom>
                    <a:avLst/>
                    <a:gdLst>
                      <a:gd name="T0" fmla="*/ 290 w 290"/>
                      <a:gd name="T1" fmla="*/ 20 h 53"/>
                      <a:gd name="T2" fmla="*/ 267 w 290"/>
                      <a:gd name="T3" fmla="*/ 41 h 53"/>
                      <a:gd name="T4" fmla="*/ 23 w 290"/>
                      <a:gd name="T5" fmla="*/ 52 h 53"/>
                      <a:gd name="T6" fmla="*/ 0 w 290"/>
                      <a:gd name="T7" fmla="*/ 33 h 53"/>
                      <a:gd name="T8" fmla="*/ 0 w 290"/>
                      <a:gd name="T9" fmla="*/ 33 h 53"/>
                      <a:gd name="T10" fmla="*/ 23 w 290"/>
                      <a:gd name="T11" fmla="*/ 12 h 53"/>
                      <a:gd name="T12" fmla="*/ 267 w 290"/>
                      <a:gd name="T13" fmla="*/ 1 h 53"/>
                      <a:gd name="T14" fmla="*/ 290 w 290"/>
                      <a:gd name="T15" fmla="*/ 2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3">
                        <a:moveTo>
                          <a:pt x="290" y="20"/>
                        </a:moveTo>
                        <a:cubicBezTo>
                          <a:pt x="290" y="31"/>
                          <a:pt x="280" y="40"/>
                          <a:pt x="267" y="41"/>
                        </a:cubicBezTo>
                        <a:cubicBezTo>
                          <a:pt x="23" y="52"/>
                          <a:pt x="23" y="52"/>
                          <a:pt x="23" y="52"/>
                        </a:cubicBezTo>
                        <a:cubicBezTo>
                          <a:pt x="10" y="53"/>
                          <a:pt x="0" y="44"/>
                          <a:pt x="0" y="33"/>
                        </a:cubicBezTo>
                        <a:cubicBezTo>
                          <a:pt x="0" y="33"/>
                          <a:pt x="0" y="33"/>
                          <a:pt x="0" y="33"/>
                        </a:cubicBezTo>
                        <a:cubicBezTo>
                          <a:pt x="0" y="22"/>
                          <a:pt x="10" y="13"/>
                          <a:pt x="23" y="12"/>
                        </a:cubicBezTo>
                        <a:cubicBezTo>
                          <a:pt x="267" y="1"/>
                          <a:pt x="267" y="1"/>
                          <a:pt x="267" y="1"/>
                        </a:cubicBezTo>
                        <a:cubicBezTo>
                          <a:pt x="280" y="0"/>
                          <a:pt x="290" y="9"/>
                          <a:pt x="290"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38" name="任意多边形: 形状 37"/>
                  <p:cNvSpPr/>
                  <p:nvPr/>
                </p:nvSpPr>
                <p:spPr bwMode="auto">
                  <a:xfrm>
                    <a:off x="3902" y="2904"/>
                    <a:ext cx="380" cy="112"/>
                  </a:xfrm>
                  <a:custGeom>
                    <a:avLst/>
                    <a:gdLst>
                      <a:gd name="T0" fmla="*/ 137 w 160"/>
                      <a:gd name="T1" fmla="*/ 1 h 47"/>
                      <a:gd name="T2" fmla="*/ 0 w 160"/>
                      <a:gd name="T3" fmla="*/ 7 h 47"/>
                      <a:gd name="T4" fmla="*/ 15 w 160"/>
                      <a:gd name="T5" fmla="*/ 26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5"/>
                          <a:pt x="15" y="26"/>
                        </a:cubicBezTo>
                        <a:cubicBezTo>
                          <a:pt x="15" y="37"/>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39" name="任意多边形: 形状 38"/>
                  <p:cNvSpPr/>
                  <p:nvPr/>
                </p:nvSpPr>
                <p:spPr bwMode="auto">
                  <a:xfrm>
                    <a:off x="3902" y="3030"/>
                    <a:ext cx="380" cy="111"/>
                  </a:xfrm>
                  <a:custGeom>
                    <a:avLst/>
                    <a:gdLst>
                      <a:gd name="T0" fmla="*/ 137 w 160"/>
                      <a:gd name="T1" fmla="*/ 0 h 47"/>
                      <a:gd name="T2" fmla="*/ 0 w 160"/>
                      <a:gd name="T3" fmla="*/ 7 h 47"/>
                      <a:gd name="T4" fmla="*/ 15 w 160"/>
                      <a:gd name="T5" fmla="*/ 26 h 47"/>
                      <a:gd name="T6" fmla="*/ 0 w 160"/>
                      <a:gd name="T7" fmla="*/ 47 h 47"/>
                      <a:gd name="T8" fmla="*/ 137 w 160"/>
                      <a:gd name="T9" fmla="*/ 40 h 47"/>
                      <a:gd name="T10" fmla="*/ 160 w 160"/>
                      <a:gd name="T11" fmla="*/ 19 h 47"/>
                      <a:gd name="T12" fmla="*/ 137 w 16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0"/>
                        </a:moveTo>
                        <a:cubicBezTo>
                          <a:pt x="0" y="7"/>
                          <a:pt x="0" y="7"/>
                          <a:pt x="0" y="7"/>
                        </a:cubicBezTo>
                        <a:cubicBezTo>
                          <a:pt x="8" y="6"/>
                          <a:pt x="15" y="15"/>
                          <a:pt x="15" y="26"/>
                        </a:cubicBezTo>
                        <a:cubicBezTo>
                          <a:pt x="15" y="37"/>
                          <a:pt x="8" y="46"/>
                          <a:pt x="0" y="47"/>
                        </a:cubicBezTo>
                        <a:cubicBezTo>
                          <a:pt x="137" y="40"/>
                          <a:pt x="137" y="40"/>
                          <a:pt x="137" y="40"/>
                        </a:cubicBezTo>
                        <a:cubicBezTo>
                          <a:pt x="150" y="40"/>
                          <a:pt x="160" y="30"/>
                          <a:pt x="160" y="19"/>
                        </a:cubicBezTo>
                        <a:cubicBezTo>
                          <a:pt x="160" y="8"/>
                          <a:pt x="150" y="0"/>
                          <a:pt x="137"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40" name="任意多边形: 形状 39"/>
                  <p:cNvSpPr/>
                  <p:nvPr/>
                </p:nvSpPr>
                <p:spPr bwMode="auto">
                  <a:xfrm>
                    <a:off x="3902" y="3153"/>
                    <a:ext cx="380" cy="111"/>
                  </a:xfrm>
                  <a:custGeom>
                    <a:avLst/>
                    <a:gdLst>
                      <a:gd name="T0" fmla="*/ 137 w 160"/>
                      <a:gd name="T1" fmla="*/ 1 h 47"/>
                      <a:gd name="T2" fmla="*/ 0 w 160"/>
                      <a:gd name="T3" fmla="*/ 7 h 47"/>
                      <a:gd name="T4" fmla="*/ 15 w 160"/>
                      <a:gd name="T5" fmla="*/ 27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6"/>
                          <a:pt x="15" y="27"/>
                        </a:cubicBezTo>
                        <a:cubicBezTo>
                          <a:pt x="15" y="38"/>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41" name="任意多边形: 形状 40"/>
                  <p:cNvSpPr/>
                  <p:nvPr/>
                </p:nvSpPr>
                <p:spPr bwMode="auto">
                  <a:xfrm>
                    <a:off x="3902" y="3279"/>
                    <a:ext cx="380" cy="111"/>
                  </a:xfrm>
                  <a:custGeom>
                    <a:avLst/>
                    <a:gdLst>
                      <a:gd name="T0" fmla="*/ 137 w 160"/>
                      <a:gd name="T1" fmla="*/ 1 h 47"/>
                      <a:gd name="T2" fmla="*/ 0 w 160"/>
                      <a:gd name="T3" fmla="*/ 7 h 47"/>
                      <a:gd name="T4" fmla="*/ 15 w 160"/>
                      <a:gd name="T5" fmla="*/ 26 h 47"/>
                      <a:gd name="T6" fmla="*/ 0 w 160"/>
                      <a:gd name="T7" fmla="*/ 47 h 47"/>
                      <a:gd name="T8" fmla="*/ 137 w 160"/>
                      <a:gd name="T9" fmla="*/ 41 h 47"/>
                      <a:gd name="T10" fmla="*/ 160 w 160"/>
                      <a:gd name="T11" fmla="*/ 20 h 47"/>
                      <a:gd name="T12" fmla="*/ 137 w 160"/>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160" h="47">
                        <a:moveTo>
                          <a:pt x="137" y="1"/>
                        </a:moveTo>
                        <a:cubicBezTo>
                          <a:pt x="0" y="7"/>
                          <a:pt x="0" y="7"/>
                          <a:pt x="0" y="7"/>
                        </a:cubicBezTo>
                        <a:cubicBezTo>
                          <a:pt x="8" y="7"/>
                          <a:pt x="15" y="15"/>
                          <a:pt x="15" y="26"/>
                        </a:cubicBezTo>
                        <a:cubicBezTo>
                          <a:pt x="15" y="37"/>
                          <a:pt x="8" y="47"/>
                          <a:pt x="0" y="47"/>
                        </a:cubicBezTo>
                        <a:cubicBezTo>
                          <a:pt x="137" y="41"/>
                          <a:pt x="137" y="41"/>
                          <a:pt x="137" y="41"/>
                        </a:cubicBezTo>
                        <a:cubicBezTo>
                          <a:pt x="150" y="40"/>
                          <a:pt x="160" y="31"/>
                          <a:pt x="160" y="20"/>
                        </a:cubicBezTo>
                        <a:cubicBezTo>
                          <a:pt x="160" y="9"/>
                          <a:pt x="150" y="0"/>
                          <a:pt x="137" y="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42" name="任意多边形: 形状 41"/>
                  <p:cNvSpPr/>
                  <p:nvPr/>
                </p:nvSpPr>
                <p:spPr bwMode="auto">
                  <a:xfrm>
                    <a:off x="3902" y="3376"/>
                    <a:ext cx="321" cy="28"/>
                  </a:xfrm>
                  <a:custGeom>
                    <a:avLst/>
                    <a:gdLst>
                      <a:gd name="T0" fmla="*/ 0 w 321"/>
                      <a:gd name="T1" fmla="*/ 28 h 28"/>
                      <a:gd name="T2" fmla="*/ 321 w 321"/>
                      <a:gd name="T3" fmla="*/ 28 h 28"/>
                      <a:gd name="T4" fmla="*/ 321 w 321"/>
                      <a:gd name="T5" fmla="*/ 0 h 28"/>
                      <a:gd name="T6" fmla="*/ 0 w 321"/>
                      <a:gd name="T7" fmla="*/ 14 h 28"/>
                      <a:gd name="T8" fmla="*/ 0 w 321"/>
                      <a:gd name="T9" fmla="*/ 28 h 28"/>
                    </a:gdLst>
                    <a:ahLst/>
                    <a:cxnLst>
                      <a:cxn ang="0">
                        <a:pos x="T0" y="T1"/>
                      </a:cxn>
                      <a:cxn ang="0">
                        <a:pos x="T2" y="T3"/>
                      </a:cxn>
                      <a:cxn ang="0">
                        <a:pos x="T4" y="T5"/>
                      </a:cxn>
                      <a:cxn ang="0">
                        <a:pos x="T6" y="T7"/>
                      </a:cxn>
                      <a:cxn ang="0">
                        <a:pos x="T8" y="T9"/>
                      </a:cxn>
                    </a:cxnLst>
                    <a:rect l="0" t="0" r="r" b="b"/>
                    <a:pathLst>
                      <a:path w="321" h="28">
                        <a:moveTo>
                          <a:pt x="0" y="28"/>
                        </a:moveTo>
                        <a:lnTo>
                          <a:pt x="321" y="28"/>
                        </a:lnTo>
                        <a:lnTo>
                          <a:pt x="321" y="0"/>
                        </a:lnTo>
                        <a:lnTo>
                          <a:pt x="0" y="14"/>
                        </a:lnTo>
                        <a:lnTo>
                          <a:pt x="0" y="2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43" name="任意多边形: 形状 42"/>
                  <p:cNvSpPr/>
                  <p:nvPr/>
                </p:nvSpPr>
                <p:spPr bwMode="auto">
                  <a:xfrm>
                    <a:off x="3902" y="3250"/>
                    <a:ext cx="321" cy="45"/>
                  </a:xfrm>
                  <a:custGeom>
                    <a:avLst/>
                    <a:gdLst>
                      <a:gd name="T0" fmla="*/ 0 w 321"/>
                      <a:gd name="T1" fmla="*/ 45 h 45"/>
                      <a:gd name="T2" fmla="*/ 321 w 321"/>
                      <a:gd name="T3" fmla="*/ 31 h 45"/>
                      <a:gd name="T4" fmla="*/ 321 w 321"/>
                      <a:gd name="T5" fmla="*/ 0 h 45"/>
                      <a:gd name="T6" fmla="*/ 0 w 321"/>
                      <a:gd name="T7" fmla="*/ 17 h 45"/>
                      <a:gd name="T8" fmla="*/ 0 w 321"/>
                      <a:gd name="T9" fmla="*/ 45 h 45"/>
                    </a:gdLst>
                    <a:ahLst/>
                    <a:cxnLst>
                      <a:cxn ang="0">
                        <a:pos x="T0" y="T1"/>
                      </a:cxn>
                      <a:cxn ang="0">
                        <a:pos x="T2" y="T3"/>
                      </a:cxn>
                      <a:cxn ang="0">
                        <a:pos x="T4" y="T5"/>
                      </a:cxn>
                      <a:cxn ang="0">
                        <a:pos x="T6" y="T7"/>
                      </a:cxn>
                      <a:cxn ang="0">
                        <a:pos x="T8" y="T9"/>
                      </a:cxn>
                    </a:cxnLst>
                    <a:rect l="0" t="0" r="r" b="b"/>
                    <a:pathLst>
                      <a:path w="321" h="45">
                        <a:moveTo>
                          <a:pt x="0" y="45"/>
                        </a:moveTo>
                        <a:lnTo>
                          <a:pt x="321" y="31"/>
                        </a:lnTo>
                        <a:lnTo>
                          <a:pt x="321" y="0"/>
                        </a:lnTo>
                        <a:lnTo>
                          <a:pt x="0" y="17"/>
                        </a:lnTo>
                        <a:lnTo>
                          <a:pt x="0" y="4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44" name="任意多边形: 形状 43"/>
                  <p:cNvSpPr/>
                  <p:nvPr/>
                </p:nvSpPr>
                <p:spPr bwMode="auto">
                  <a:xfrm>
                    <a:off x="3902" y="3001"/>
                    <a:ext cx="321" cy="45"/>
                  </a:xfrm>
                  <a:custGeom>
                    <a:avLst/>
                    <a:gdLst>
                      <a:gd name="T0" fmla="*/ 0 w 321"/>
                      <a:gd name="T1" fmla="*/ 15 h 45"/>
                      <a:gd name="T2" fmla="*/ 0 w 321"/>
                      <a:gd name="T3" fmla="*/ 45 h 45"/>
                      <a:gd name="T4" fmla="*/ 321 w 321"/>
                      <a:gd name="T5" fmla="*/ 29 h 45"/>
                      <a:gd name="T6" fmla="*/ 321 w 321"/>
                      <a:gd name="T7" fmla="*/ 0 h 45"/>
                      <a:gd name="T8" fmla="*/ 0 w 321"/>
                      <a:gd name="T9" fmla="*/ 15 h 45"/>
                    </a:gdLst>
                    <a:ahLst/>
                    <a:cxnLst>
                      <a:cxn ang="0">
                        <a:pos x="T0" y="T1"/>
                      </a:cxn>
                      <a:cxn ang="0">
                        <a:pos x="T2" y="T3"/>
                      </a:cxn>
                      <a:cxn ang="0">
                        <a:pos x="T4" y="T5"/>
                      </a:cxn>
                      <a:cxn ang="0">
                        <a:pos x="T6" y="T7"/>
                      </a:cxn>
                      <a:cxn ang="0">
                        <a:pos x="T8" y="T9"/>
                      </a:cxn>
                    </a:cxnLst>
                    <a:rect l="0" t="0" r="r" b="b"/>
                    <a:pathLst>
                      <a:path w="321" h="45">
                        <a:moveTo>
                          <a:pt x="0" y="15"/>
                        </a:moveTo>
                        <a:lnTo>
                          <a:pt x="0" y="45"/>
                        </a:lnTo>
                        <a:lnTo>
                          <a:pt x="321" y="29"/>
                        </a:lnTo>
                        <a:lnTo>
                          <a:pt x="321" y="0"/>
                        </a:lnTo>
                        <a:lnTo>
                          <a:pt x="0" y="1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45" name="任意多边形: 形状 44"/>
                  <p:cNvSpPr/>
                  <p:nvPr/>
                </p:nvSpPr>
                <p:spPr bwMode="auto">
                  <a:xfrm>
                    <a:off x="3902" y="3127"/>
                    <a:ext cx="321" cy="43"/>
                  </a:xfrm>
                  <a:custGeom>
                    <a:avLst/>
                    <a:gdLst>
                      <a:gd name="T0" fmla="*/ 0 w 321"/>
                      <a:gd name="T1" fmla="*/ 43 h 43"/>
                      <a:gd name="T2" fmla="*/ 321 w 321"/>
                      <a:gd name="T3" fmla="*/ 28 h 43"/>
                      <a:gd name="T4" fmla="*/ 321 w 321"/>
                      <a:gd name="T5" fmla="*/ 0 h 43"/>
                      <a:gd name="T6" fmla="*/ 0 w 321"/>
                      <a:gd name="T7" fmla="*/ 14 h 43"/>
                      <a:gd name="T8" fmla="*/ 0 w 321"/>
                      <a:gd name="T9" fmla="*/ 43 h 43"/>
                    </a:gdLst>
                    <a:ahLst/>
                    <a:cxnLst>
                      <a:cxn ang="0">
                        <a:pos x="T0" y="T1"/>
                      </a:cxn>
                      <a:cxn ang="0">
                        <a:pos x="T2" y="T3"/>
                      </a:cxn>
                      <a:cxn ang="0">
                        <a:pos x="T4" y="T5"/>
                      </a:cxn>
                      <a:cxn ang="0">
                        <a:pos x="T6" y="T7"/>
                      </a:cxn>
                      <a:cxn ang="0">
                        <a:pos x="T8" y="T9"/>
                      </a:cxn>
                    </a:cxnLst>
                    <a:rect l="0" t="0" r="r" b="b"/>
                    <a:pathLst>
                      <a:path w="321" h="43">
                        <a:moveTo>
                          <a:pt x="0" y="43"/>
                        </a:moveTo>
                        <a:lnTo>
                          <a:pt x="321" y="28"/>
                        </a:lnTo>
                        <a:lnTo>
                          <a:pt x="321" y="0"/>
                        </a:lnTo>
                        <a:lnTo>
                          <a:pt x="0" y="14"/>
                        </a:lnTo>
                        <a:lnTo>
                          <a:pt x="0" y="4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46" name="任意多边形: 形状 45"/>
                  <p:cNvSpPr/>
                  <p:nvPr/>
                </p:nvSpPr>
                <p:spPr bwMode="auto">
                  <a:xfrm>
                    <a:off x="3717" y="3466"/>
                    <a:ext cx="439" cy="24"/>
                  </a:xfrm>
                  <a:custGeom>
                    <a:avLst/>
                    <a:gdLst>
                      <a:gd name="T0" fmla="*/ 0 w 185"/>
                      <a:gd name="T1" fmla="*/ 0 h 10"/>
                      <a:gd name="T2" fmla="*/ 0 w 185"/>
                      <a:gd name="T3" fmla="*/ 0 h 10"/>
                      <a:gd name="T4" fmla="*/ 46 w 185"/>
                      <a:gd name="T5" fmla="*/ 10 h 10"/>
                      <a:gd name="T6" fmla="*/ 140 w 185"/>
                      <a:gd name="T7" fmla="*/ 10 h 10"/>
                      <a:gd name="T8" fmla="*/ 185 w 185"/>
                      <a:gd name="T9" fmla="*/ 0 h 10"/>
                      <a:gd name="T10" fmla="*/ 185 w 185"/>
                      <a:gd name="T11" fmla="*/ 0 h 10"/>
                      <a:gd name="T12" fmla="*/ 0 w 18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5" h="10">
                        <a:moveTo>
                          <a:pt x="0" y="0"/>
                        </a:moveTo>
                        <a:cubicBezTo>
                          <a:pt x="0" y="0"/>
                          <a:pt x="0" y="0"/>
                          <a:pt x="0" y="0"/>
                        </a:cubicBezTo>
                        <a:cubicBezTo>
                          <a:pt x="0" y="5"/>
                          <a:pt x="21" y="10"/>
                          <a:pt x="46" y="10"/>
                        </a:cubicBezTo>
                        <a:cubicBezTo>
                          <a:pt x="140" y="10"/>
                          <a:pt x="140" y="10"/>
                          <a:pt x="140" y="10"/>
                        </a:cubicBezTo>
                        <a:cubicBezTo>
                          <a:pt x="165" y="10"/>
                          <a:pt x="185" y="5"/>
                          <a:pt x="185" y="0"/>
                        </a:cubicBezTo>
                        <a:cubicBezTo>
                          <a:pt x="185" y="0"/>
                          <a:pt x="185" y="0"/>
                          <a:pt x="185" y="0"/>
                        </a:cubicBez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47" name="任意多边形: 形状 46"/>
                  <p:cNvSpPr/>
                  <p:nvPr/>
                </p:nvSpPr>
                <p:spPr bwMode="auto">
                  <a:xfrm>
                    <a:off x="3902" y="3404"/>
                    <a:ext cx="321" cy="62"/>
                  </a:xfrm>
                  <a:custGeom>
                    <a:avLst/>
                    <a:gdLst>
                      <a:gd name="T0" fmla="*/ 0 w 321"/>
                      <a:gd name="T1" fmla="*/ 62 h 62"/>
                      <a:gd name="T2" fmla="*/ 278 w 321"/>
                      <a:gd name="T3" fmla="*/ 62 h 62"/>
                      <a:gd name="T4" fmla="*/ 321 w 321"/>
                      <a:gd name="T5" fmla="*/ 0 h 62"/>
                      <a:gd name="T6" fmla="*/ 0 w 321"/>
                      <a:gd name="T7" fmla="*/ 0 h 62"/>
                      <a:gd name="T8" fmla="*/ 0 w 321"/>
                      <a:gd name="T9" fmla="*/ 62 h 62"/>
                    </a:gdLst>
                    <a:ahLst/>
                    <a:cxnLst>
                      <a:cxn ang="0">
                        <a:pos x="T0" y="T1"/>
                      </a:cxn>
                      <a:cxn ang="0">
                        <a:pos x="T2" y="T3"/>
                      </a:cxn>
                      <a:cxn ang="0">
                        <a:pos x="T4" y="T5"/>
                      </a:cxn>
                      <a:cxn ang="0">
                        <a:pos x="T6" y="T7"/>
                      </a:cxn>
                      <a:cxn ang="0">
                        <a:pos x="T8" y="T9"/>
                      </a:cxn>
                    </a:cxnLst>
                    <a:rect l="0" t="0" r="r" b="b"/>
                    <a:pathLst>
                      <a:path w="321" h="62">
                        <a:moveTo>
                          <a:pt x="0" y="62"/>
                        </a:moveTo>
                        <a:lnTo>
                          <a:pt x="278" y="62"/>
                        </a:lnTo>
                        <a:lnTo>
                          <a:pt x="321" y="0"/>
                        </a:lnTo>
                        <a:lnTo>
                          <a:pt x="0" y="0"/>
                        </a:lnTo>
                        <a:lnTo>
                          <a:pt x="0" y="62"/>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grpSp>
          </p:grpSp>
          <p:sp>
            <p:nvSpPr>
              <p:cNvPr id="5" name="任意多边形: 形状 4"/>
              <p:cNvSpPr/>
              <p:nvPr/>
            </p:nvSpPr>
            <p:spPr bwMode="auto">
              <a:xfrm>
                <a:off x="3313199" y="1516955"/>
                <a:ext cx="2531557" cy="2394866"/>
              </a:xfrm>
              <a:custGeom>
                <a:avLst/>
                <a:gdLst>
                  <a:gd name="T0" fmla="*/ 843 w 1158"/>
                  <a:gd name="T1" fmla="*/ 1095 h 1095"/>
                  <a:gd name="T2" fmla="*/ 1158 w 1158"/>
                  <a:gd name="T3" fmla="*/ 579 h 1095"/>
                  <a:gd name="T4" fmla="*/ 579 w 1158"/>
                  <a:gd name="T5" fmla="*/ 0 h 1095"/>
                  <a:gd name="T6" fmla="*/ 0 w 1158"/>
                  <a:gd name="T7" fmla="*/ 579 h 1095"/>
                  <a:gd name="T8" fmla="*/ 315 w 1158"/>
                  <a:gd name="T9" fmla="*/ 1095 h 1095"/>
                </a:gdLst>
                <a:ahLst/>
                <a:cxnLst>
                  <a:cxn ang="0">
                    <a:pos x="T0" y="T1"/>
                  </a:cxn>
                  <a:cxn ang="0">
                    <a:pos x="T2" y="T3"/>
                  </a:cxn>
                  <a:cxn ang="0">
                    <a:pos x="T4" y="T5"/>
                  </a:cxn>
                  <a:cxn ang="0">
                    <a:pos x="T6" y="T7"/>
                  </a:cxn>
                  <a:cxn ang="0">
                    <a:pos x="T8" y="T9"/>
                  </a:cxn>
                </a:cxnLst>
                <a:rect l="0" t="0" r="r" b="b"/>
                <a:pathLst>
                  <a:path w="1158" h="1095">
                    <a:moveTo>
                      <a:pt x="843" y="1095"/>
                    </a:moveTo>
                    <a:cubicBezTo>
                      <a:pt x="1030" y="999"/>
                      <a:pt x="1158" y="804"/>
                      <a:pt x="1158" y="579"/>
                    </a:cubicBezTo>
                    <a:cubicBezTo>
                      <a:pt x="1158" y="260"/>
                      <a:pt x="899" y="0"/>
                      <a:pt x="579" y="0"/>
                    </a:cubicBezTo>
                    <a:cubicBezTo>
                      <a:pt x="259" y="0"/>
                      <a:pt x="0" y="260"/>
                      <a:pt x="0" y="579"/>
                    </a:cubicBezTo>
                    <a:cubicBezTo>
                      <a:pt x="0" y="804"/>
                      <a:pt x="128" y="999"/>
                      <a:pt x="315" y="1095"/>
                    </a:cubicBezTo>
                  </a:path>
                </a:pathLst>
              </a:custGeom>
              <a:noFill/>
              <a:ln w="25400" cap="flat">
                <a:solidFill>
                  <a:schemeClr val="tx2"/>
                </a:solidFill>
                <a:prstDash val="solid"/>
                <a:miter lim="800000"/>
                <a:headEnd type="oval"/>
                <a:tailEnd type="oval"/>
              </a:ln>
              <a:extLst>
                <a:ext uri="{909E8E84-426E-40DD-AFC4-6F175D3DCCD1}">
                  <a14:hiddenFill xmlns:a14="http://schemas.microsoft.com/office/drawing/2010/main">
                    <a:solidFill>
                      <a:srgbClr val="FFFFFF"/>
                    </a:solidFill>
                  </a14:hiddenFill>
                </a:ext>
              </a:extLst>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18" name="椭圆 17"/>
              <p:cNvSpPr>
                <a:spLocks noChangeAspect="1"/>
              </p:cNvSpPr>
              <p:nvPr/>
            </p:nvSpPr>
            <p:spPr>
              <a:xfrm>
                <a:off x="3480497" y="3471399"/>
                <a:ext cx="417205" cy="417205"/>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rPr>
                  <a:t>01</a:t>
                </a:r>
              </a:p>
            </p:txBody>
          </p:sp>
          <p:sp>
            <p:nvSpPr>
              <p:cNvPr id="19" name="椭圆 18"/>
              <p:cNvSpPr>
                <a:spLocks noChangeAspect="1"/>
              </p:cNvSpPr>
              <p:nvPr/>
            </p:nvSpPr>
            <p:spPr>
              <a:xfrm>
                <a:off x="3119835" y="2394032"/>
                <a:ext cx="417205" cy="41720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rPr>
                  <a:t>02</a:t>
                </a:r>
              </a:p>
            </p:txBody>
          </p:sp>
          <p:sp>
            <p:nvSpPr>
              <p:cNvPr id="20" name="椭圆 19"/>
              <p:cNvSpPr>
                <a:spLocks noChangeAspect="1"/>
              </p:cNvSpPr>
              <p:nvPr/>
            </p:nvSpPr>
            <p:spPr>
              <a:xfrm>
                <a:off x="3778817" y="1469058"/>
                <a:ext cx="417205" cy="417205"/>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rPr>
                  <a:t>03</a:t>
                </a:r>
              </a:p>
            </p:txBody>
          </p:sp>
          <p:sp>
            <p:nvSpPr>
              <p:cNvPr id="21" name="椭圆 20"/>
              <p:cNvSpPr>
                <a:spLocks noChangeAspect="1"/>
              </p:cNvSpPr>
              <p:nvPr/>
            </p:nvSpPr>
            <p:spPr>
              <a:xfrm>
                <a:off x="4916216" y="1459360"/>
                <a:ext cx="417205" cy="417205"/>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rPr>
                  <a:t>04</a:t>
                </a:r>
              </a:p>
            </p:txBody>
          </p:sp>
          <p:sp>
            <p:nvSpPr>
              <p:cNvPr id="22" name="椭圆 21"/>
              <p:cNvSpPr>
                <a:spLocks noChangeAspect="1"/>
              </p:cNvSpPr>
              <p:nvPr/>
            </p:nvSpPr>
            <p:spPr>
              <a:xfrm>
                <a:off x="5590898" y="2372328"/>
                <a:ext cx="417205" cy="417205"/>
              </a:xfrm>
              <a:prstGeom prst="ellipse">
                <a:avLst/>
              </a:prstGeom>
              <a:solidFill>
                <a:schemeClr val="bg1"/>
              </a:solidFill>
              <a:ln w="50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rPr>
                  <a:t>05</a:t>
                </a:r>
              </a:p>
            </p:txBody>
          </p:sp>
          <p:sp>
            <p:nvSpPr>
              <p:cNvPr id="23" name="椭圆 22"/>
              <p:cNvSpPr>
                <a:spLocks noChangeAspect="1"/>
              </p:cNvSpPr>
              <p:nvPr/>
            </p:nvSpPr>
            <p:spPr>
              <a:xfrm>
                <a:off x="5249170" y="3455697"/>
                <a:ext cx="417205" cy="417205"/>
              </a:xfrm>
              <a:prstGeom prst="ellipse">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en-US"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rPr>
                  <a:t>06</a:t>
                </a:r>
              </a:p>
            </p:txBody>
          </p:sp>
        </p:grpSp>
        <p:sp>
          <p:nvSpPr>
            <p:cNvPr id="24" name="任意多边形: 形状 23"/>
            <p:cNvSpPr/>
            <p:nvPr/>
          </p:nvSpPr>
          <p:spPr bwMode="auto">
            <a:xfrm>
              <a:off x="4735141" y="4684300"/>
              <a:ext cx="373763" cy="483757"/>
            </a:xfrm>
            <a:custGeom>
              <a:avLst/>
              <a:gdLst>
                <a:gd name="T0" fmla="*/ 130 w 148"/>
                <a:gd name="T1" fmla="*/ 112 h 191"/>
                <a:gd name="T2" fmla="*/ 148 w 148"/>
                <a:gd name="T3" fmla="*/ 67 h 191"/>
                <a:gd name="T4" fmla="*/ 82 w 148"/>
                <a:gd name="T5" fmla="*/ 0 h 191"/>
                <a:gd name="T6" fmla="*/ 45 w 148"/>
                <a:gd name="T7" fmla="*/ 12 h 191"/>
                <a:gd name="T8" fmla="*/ 44 w 148"/>
                <a:gd name="T9" fmla="*/ 12 h 191"/>
                <a:gd name="T10" fmla="*/ 43 w 148"/>
                <a:gd name="T11" fmla="*/ 13 h 191"/>
                <a:gd name="T12" fmla="*/ 28 w 148"/>
                <a:gd name="T13" fmla="*/ 28 h 191"/>
                <a:gd name="T14" fmla="*/ 17 w 148"/>
                <a:gd name="T15" fmla="*/ 53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3 h 191"/>
                <a:gd name="T32" fmla="*/ 35 w 148"/>
                <a:gd name="T33" fmla="*/ 152 h 191"/>
                <a:gd name="T34" fmla="*/ 44 w 148"/>
                <a:gd name="T35" fmla="*/ 151 h 191"/>
                <a:gd name="T36" fmla="*/ 51 w 148"/>
                <a:gd name="T37" fmla="*/ 150 h 191"/>
                <a:gd name="T38" fmla="*/ 60 w 148"/>
                <a:gd name="T39" fmla="*/ 159 h 191"/>
                <a:gd name="T40" fmla="*/ 58 w 148"/>
                <a:gd name="T41" fmla="*/ 171 h 191"/>
                <a:gd name="T42" fmla="*/ 49 w 148"/>
                <a:gd name="T43" fmla="*/ 191 h 191"/>
                <a:gd name="T44" fmla="*/ 89 w 148"/>
                <a:gd name="T45" fmla="*/ 171 h 191"/>
                <a:gd name="T46" fmla="*/ 131 w 148"/>
                <a:gd name="T47" fmla="*/ 163 h 191"/>
                <a:gd name="T48" fmla="*/ 130 w 148"/>
                <a:gd name="T49" fmla="*/ 112 h 191"/>
                <a:gd name="T50" fmla="*/ 104 w 148"/>
                <a:gd name="T51" fmla="*/ 76 h 191"/>
                <a:gd name="T52" fmla="*/ 101 w 148"/>
                <a:gd name="T53" fmla="*/ 72 h 191"/>
                <a:gd name="T54" fmla="*/ 70 w 148"/>
                <a:gd name="T55" fmla="*/ 114 h 191"/>
                <a:gd name="T56" fmla="*/ 76 w 148"/>
                <a:gd name="T57" fmla="*/ 78 h 191"/>
                <a:gd name="T58" fmla="*/ 63 w 148"/>
                <a:gd name="T59" fmla="*/ 78 h 191"/>
                <a:gd name="T60" fmla="*/ 68 w 148"/>
                <a:gd name="T61" fmla="*/ 59 h 191"/>
                <a:gd name="T62" fmla="*/ 62 w 148"/>
                <a:gd name="T63" fmla="*/ 59 h 191"/>
                <a:gd name="T64" fmla="*/ 49 w 148"/>
                <a:gd name="T65" fmla="*/ 22 h 191"/>
                <a:gd name="T66" fmla="*/ 49 w 148"/>
                <a:gd name="T67" fmla="*/ 21 h 191"/>
                <a:gd name="T68" fmla="*/ 49 w 148"/>
                <a:gd name="T69" fmla="*/ 21 h 191"/>
                <a:gd name="T70" fmla="*/ 49 w 148"/>
                <a:gd name="T71" fmla="*/ 21 h 191"/>
                <a:gd name="T72" fmla="*/ 50 w 148"/>
                <a:gd name="T73" fmla="*/ 21 h 191"/>
                <a:gd name="T74" fmla="*/ 82 w 148"/>
                <a:gd name="T75" fmla="*/ 11 h 191"/>
                <a:gd name="T76" fmla="*/ 135 w 148"/>
                <a:gd name="T77" fmla="*/ 48 h 191"/>
                <a:gd name="T78" fmla="*/ 135 w 148"/>
                <a:gd name="T79" fmla="*/ 70 h 191"/>
                <a:gd name="T80" fmla="*/ 104 w 148"/>
                <a:gd name="T81" fmla="*/ 76 h 191"/>
                <a:gd name="T82" fmla="*/ 90 w 148"/>
                <a:gd name="T83" fmla="*/ 61 h 191"/>
                <a:gd name="T84" fmla="*/ 103 w 148"/>
                <a:gd name="T85" fmla="*/ 61 h 191"/>
                <a:gd name="T86" fmla="*/ 75 w 148"/>
                <a:gd name="T87" fmla="*/ 102 h 191"/>
                <a:gd name="T88" fmla="*/ 81 w 148"/>
                <a:gd name="T89" fmla="*/ 74 h 191"/>
                <a:gd name="T90" fmla="*/ 68 w 148"/>
                <a:gd name="T91" fmla="*/ 74 h 191"/>
                <a:gd name="T92" fmla="*/ 76 w 148"/>
                <a:gd name="T93" fmla="*/ 40 h 191"/>
                <a:gd name="T94" fmla="*/ 97 w 148"/>
                <a:gd name="T95" fmla="*/ 40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2"/>
                  </a:moveTo>
                  <a:cubicBezTo>
                    <a:pt x="142" y="92"/>
                    <a:pt x="148" y="84"/>
                    <a:pt x="148" y="67"/>
                  </a:cubicBezTo>
                  <a:cubicBezTo>
                    <a:pt x="148" y="30"/>
                    <a:pt x="118" y="0"/>
                    <a:pt x="82" y="0"/>
                  </a:cubicBezTo>
                  <a:cubicBezTo>
                    <a:pt x="68" y="0"/>
                    <a:pt x="55" y="5"/>
                    <a:pt x="45" y="12"/>
                  </a:cubicBezTo>
                  <a:cubicBezTo>
                    <a:pt x="44" y="12"/>
                    <a:pt x="44" y="12"/>
                    <a:pt x="44" y="12"/>
                  </a:cubicBezTo>
                  <a:cubicBezTo>
                    <a:pt x="44" y="12"/>
                    <a:pt x="44" y="12"/>
                    <a:pt x="43" y="13"/>
                  </a:cubicBezTo>
                  <a:cubicBezTo>
                    <a:pt x="37" y="17"/>
                    <a:pt x="32" y="22"/>
                    <a:pt x="28" y="28"/>
                  </a:cubicBezTo>
                  <a:cubicBezTo>
                    <a:pt x="23" y="35"/>
                    <a:pt x="19" y="44"/>
                    <a:pt x="17" y="53"/>
                  </a:cubicBezTo>
                  <a:cubicBezTo>
                    <a:pt x="14" y="68"/>
                    <a:pt x="20" y="68"/>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0" y="130"/>
                    <a:pt x="26" y="129"/>
                    <a:pt x="25" y="133"/>
                  </a:cubicBezTo>
                  <a:cubicBezTo>
                    <a:pt x="21" y="150"/>
                    <a:pt x="30" y="152"/>
                    <a:pt x="35" y="152"/>
                  </a:cubicBezTo>
                  <a:cubicBezTo>
                    <a:pt x="38" y="152"/>
                    <a:pt x="41" y="152"/>
                    <a:pt x="44" y="151"/>
                  </a:cubicBezTo>
                  <a:cubicBezTo>
                    <a:pt x="46" y="150"/>
                    <a:pt x="49" y="150"/>
                    <a:pt x="51" y="150"/>
                  </a:cubicBezTo>
                  <a:cubicBezTo>
                    <a:pt x="57" y="150"/>
                    <a:pt x="61" y="153"/>
                    <a:pt x="60" y="159"/>
                  </a:cubicBezTo>
                  <a:cubicBezTo>
                    <a:pt x="58" y="164"/>
                    <a:pt x="58" y="167"/>
                    <a:pt x="58" y="171"/>
                  </a:cubicBezTo>
                  <a:cubicBezTo>
                    <a:pt x="57" y="175"/>
                    <a:pt x="49" y="191"/>
                    <a:pt x="49" y="191"/>
                  </a:cubicBezTo>
                  <a:cubicBezTo>
                    <a:pt x="49" y="191"/>
                    <a:pt x="62" y="182"/>
                    <a:pt x="89" y="171"/>
                  </a:cubicBezTo>
                  <a:cubicBezTo>
                    <a:pt x="115" y="159"/>
                    <a:pt x="131" y="163"/>
                    <a:pt x="131" y="163"/>
                  </a:cubicBezTo>
                  <a:cubicBezTo>
                    <a:pt x="131" y="163"/>
                    <a:pt x="118" y="132"/>
                    <a:pt x="130" y="112"/>
                  </a:cubicBezTo>
                  <a:close/>
                  <a:moveTo>
                    <a:pt x="104" y="76"/>
                  </a:moveTo>
                  <a:cubicBezTo>
                    <a:pt x="103" y="75"/>
                    <a:pt x="102" y="73"/>
                    <a:pt x="101" y="72"/>
                  </a:cubicBezTo>
                  <a:cubicBezTo>
                    <a:pt x="70" y="114"/>
                    <a:pt x="70" y="114"/>
                    <a:pt x="70" y="114"/>
                  </a:cubicBezTo>
                  <a:cubicBezTo>
                    <a:pt x="76" y="78"/>
                    <a:pt x="76" y="78"/>
                    <a:pt x="76" y="78"/>
                  </a:cubicBezTo>
                  <a:cubicBezTo>
                    <a:pt x="63" y="78"/>
                    <a:pt x="63" y="78"/>
                    <a:pt x="63" y="78"/>
                  </a:cubicBezTo>
                  <a:cubicBezTo>
                    <a:pt x="68" y="59"/>
                    <a:pt x="68" y="59"/>
                    <a:pt x="68" y="59"/>
                  </a:cubicBezTo>
                  <a:cubicBezTo>
                    <a:pt x="66" y="59"/>
                    <a:pt x="64" y="59"/>
                    <a:pt x="62" y="59"/>
                  </a:cubicBezTo>
                  <a:cubicBezTo>
                    <a:pt x="37" y="62"/>
                    <a:pt x="30" y="36"/>
                    <a:pt x="49" y="22"/>
                  </a:cubicBezTo>
                  <a:cubicBezTo>
                    <a:pt x="49" y="21"/>
                    <a:pt x="49" y="21"/>
                    <a:pt x="49" y="21"/>
                  </a:cubicBezTo>
                  <a:cubicBezTo>
                    <a:pt x="49" y="21"/>
                    <a:pt x="49" y="21"/>
                    <a:pt x="49" y="21"/>
                  </a:cubicBezTo>
                  <a:cubicBezTo>
                    <a:pt x="49" y="21"/>
                    <a:pt x="49" y="21"/>
                    <a:pt x="49" y="21"/>
                  </a:cubicBezTo>
                  <a:cubicBezTo>
                    <a:pt x="50" y="21"/>
                    <a:pt x="50" y="21"/>
                    <a:pt x="50" y="21"/>
                  </a:cubicBezTo>
                  <a:cubicBezTo>
                    <a:pt x="59" y="14"/>
                    <a:pt x="70" y="11"/>
                    <a:pt x="82" y="11"/>
                  </a:cubicBezTo>
                  <a:cubicBezTo>
                    <a:pt x="106" y="11"/>
                    <a:pt x="127" y="26"/>
                    <a:pt x="135" y="48"/>
                  </a:cubicBezTo>
                  <a:cubicBezTo>
                    <a:pt x="138" y="57"/>
                    <a:pt x="138" y="63"/>
                    <a:pt x="135" y="70"/>
                  </a:cubicBezTo>
                  <a:cubicBezTo>
                    <a:pt x="130" y="82"/>
                    <a:pt x="108" y="83"/>
                    <a:pt x="104" y="76"/>
                  </a:cubicBezTo>
                  <a:close/>
                  <a:moveTo>
                    <a:pt x="90" y="61"/>
                  </a:moveTo>
                  <a:cubicBezTo>
                    <a:pt x="103" y="61"/>
                    <a:pt x="103" y="61"/>
                    <a:pt x="103" y="61"/>
                  </a:cubicBezTo>
                  <a:cubicBezTo>
                    <a:pt x="75" y="102"/>
                    <a:pt x="75" y="102"/>
                    <a:pt x="75" y="102"/>
                  </a:cubicBezTo>
                  <a:cubicBezTo>
                    <a:pt x="81" y="74"/>
                    <a:pt x="81" y="74"/>
                    <a:pt x="81" y="74"/>
                  </a:cubicBezTo>
                  <a:cubicBezTo>
                    <a:pt x="68" y="74"/>
                    <a:pt x="68" y="74"/>
                    <a:pt x="68" y="74"/>
                  </a:cubicBezTo>
                  <a:cubicBezTo>
                    <a:pt x="76" y="40"/>
                    <a:pt x="76" y="40"/>
                    <a:pt x="76" y="40"/>
                  </a:cubicBezTo>
                  <a:cubicBezTo>
                    <a:pt x="97" y="40"/>
                    <a:pt x="97" y="40"/>
                    <a:pt x="97" y="40"/>
                  </a:cubicBezTo>
                  <a:lnTo>
                    <a:pt x="90" y="61"/>
                  </a:lnTo>
                  <a:close/>
                </a:path>
              </a:pathLst>
            </a:custGeom>
            <a:solidFill>
              <a:schemeClr val="accent1"/>
            </a:solidFill>
            <a:ln>
              <a:noFill/>
            </a:ln>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25" name="任意多边形: 形状 24"/>
            <p:cNvSpPr/>
            <p:nvPr/>
          </p:nvSpPr>
          <p:spPr bwMode="auto">
            <a:xfrm>
              <a:off x="4257206" y="3290185"/>
              <a:ext cx="397299" cy="329000"/>
            </a:xfrm>
            <a:custGeom>
              <a:avLst/>
              <a:gdLst>
                <a:gd name="T0" fmla="*/ 179 w 202"/>
                <a:gd name="T1" fmla="*/ 86 h 167"/>
                <a:gd name="T2" fmla="*/ 202 w 202"/>
                <a:gd name="T3" fmla="*/ 133 h 167"/>
                <a:gd name="T4" fmla="*/ 155 w 202"/>
                <a:gd name="T5" fmla="*/ 133 h 167"/>
                <a:gd name="T6" fmla="*/ 179 w 202"/>
                <a:gd name="T7" fmla="*/ 86 h 167"/>
                <a:gd name="T8" fmla="*/ 28 w 202"/>
                <a:gd name="T9" fmla="*/ 15 h 167"/>
                <a:gd name="T10" fmla="*/ 34 w 202"/>
                <a:gd name="T11" fmla="*/ 12 h 167"/>
                <a:gd name="T12" fmla="*/ 167 w 202"/>
                <a:gd name="T13" fmla="*/ 12 h 167"/>
                <a:gd name="T14" fmla="*/ 173 w 202"/>
                <a:gd name="T15" fmla="*/ 18 h 167"/>
                <a:gd name="T16" fmla="*/ 173 w 202"/>
                <a:gd name="T17" fmla="*/ 47 h 167"/>
                <a:gd name="T18" fmla="*/ 161 w 202"/>
                <a:gd name="T19" fmla="*/ 47 h 167"/>
                <a:gd name="T20" fmla="*/ 179 w 202"/>
                <a:gd name="T21" fmla="*/ 78 h 167"/>
                <a:gd name="T22" fmla="*/ 197 w 202"/>
                <a:gd name="T23" fmla="*/ 47 h 167"/>
                <a:gd name="T24" fmla="*/ 185 w 202"/>
                <a:gd name="T25" fmla="*/ 47 h 167"/>
                <a:gd name="T26" fmla="*/ 185 w 202"/>
                <a:gd name="T27" fmla="*/ 18 h 167"/>
                <a:gd name="T28" fmla="*/ 167 w 202"/>
                <a:gd name="T29" fmla="*/ 0 h 167"/>
                <a:gd name="T30" fmla="*/ 34 w 202"/>
                <a:gd name="T31" fmla="*/ 0 h 167"/>
                <a:gd name="T32" fmla="*/ 16 w 202"/>
                <a:gd name="T33" fmla="*/ 15 h 167"/>
                <a:gd name="T34" fmla="*/ 16 w 202"/>
                <a:gd name="T35" fmla="*/ 24 h 167"/>
                <a:gd name="T36" fmla="*/ 28 w 202"/>
                <a:gd name="T37" fmla="*/ 24 h 167"/>
                <a:gd name="T38" fmla="*/ 28 w 202"/>
                <a:gd name="T39" fmla="*/ 15 h 167"/>
                <a:gd name="T40" fmla="*/ 173 w 202"/>
                <a:gd name="T41" fmla="*/ 152 h 167"/>
                <a:gd name="T42" fmla="*/ 167 w 202"/>
                <a:gd name="T43" fmla="*/ 155 h 167"/>
                <a:gd name="T44" fmla="*/ 34 w 202"/>
                <a:gd name="T45" fmla="*/ 155 h 167"/>
                <a:gd name="T46" fmla="*/ 28 w 202"/>
                <a:gd name="T47" fmla="*/ 149 h 167"/>
                <a:gd name="T48" fmla="*/ 28 w 202"/>
                <a:gd name="T49" fmla="*/ 121 h 167"/>
                <a:gd name="T50" fmla="*/ 40 w 202"/>
                <a:gd name="T51" fmla="*/ 121 h 167"/>
                <a:gd name="T52" fmla="*/ 22 w 202"/>
                <a:gd name="T53" fmla="*/ 90 h 167"/>
                <a:gd name="T54" fmla="*/ 4 w 202"/>
                <a:gd name="T55" fmla="*/ 121 h 167"/>
                <a:gd name="T56" fmla="*/ 16 w 202"/>
                <a:gd name="T57" fmla="*/ 121 h 167"/>
                <a:gd name="T58" fmla="*/ 16 w 202"/>
                <a:gd name="T59" fmla="*/ 149 h 167"/>
                <a:gd name="T60" fmla="*/ 34 w 202"/>
                <a:gd name="T61" fmla="*/ 167 h 167"/>
                <a:gd name="T62" fmla="*/ 167 w 202"/>
                <a:gd name="T63" fmla="*/ 167 h 167"/>
                <a:gd name="T64" fmla="*/ 185 w 202"/>
                <a:gd name="T65" fmla="*/ 152 h 167"/>
                <a:gd name="T66" fmla="*/ 185 w 202"/>
                <a:gd name="T67" fmla="*/ 144 h 167"/>
                <a:gd name="T68" fmla="*/ 173 w 202"/>
                <a:gd name="T69" fmla="*/ 144 h 167"/>
                <a:gd name="T70" fmla="*/ 173 w 202"/>
                <a:gd name="T71" fmla="*/ 152 h 167"/>
                <a:gd name="T72" fmla="*/ 45 w 202"/>
                <a:gd name="T73" fmla="*/ 35 h 167"/>
                <a:gd name="T74" fmla="*/ 0 w 202"/>
                <a:gd name="T75" fmla="*/ 35 h 167"/>
                <a:gd name="T76" fmla="*/ 0 w 202"/>
                <a:gd name="T77" fmla="*/ 80 h 167"/>
                <a:gd name="T78" fmla="*/ 45 w 202"/>
                <a:gd name="T79" fmla="*/ 80 h 167"/>
                <a:gd name="T80" fmla="*/ 45 w 202"/>
                <a:gd name="T81" fmla="*/ 35 h 167"/>
                <a:gd name="T82" fmla="*/ 66 w 202"/>
                <a:gd name="T83" fmla="*/ 84 h 167"/>
                <a:gd name="T84" fmla="*/ 101 w 202"/>
                <a:gd name="T85" fmla="*/ 119 h 167"/>
                <a:gd name="T86" fmla="*/ 136 w 202"/>
                <a:gd name="T87" fmla="*/ 84 h 167"/>
                <a:gd name="T88" fmla="*/ 101 w 202"/>
                <a:gd name="T89" fmla="*/ 49 h 167"/>
                <a:gd name="T90" fmla="*/ 66 w 202"/>
                <a:gd name="T91" fmla="*/ 8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2" h="167">
                  <a:moveTo>
                    <a:pt x="179" y="86"/>
                  </a:moveTo>
                  <a:cubicBezTo>
                    <a:pt x="202" y="133"/>
                    <a:pt x="202" y="133"/>
                    <a:pt x="202" y="133"/>
                  </a:cubicBezTo>
                  <a:cubicBezTo>
                    <a:pt x="155" y="133"/>
                    <a:pt x="155" y="133"/>
                    <a:pt x="155" y="133"/>
                  </a:cubicBezTo>
                  <a:lnTo>
                    <a:pt x="179" y="86"/>
                  </a:lnTo>
                  <a:close/>
                  <a:moveTo>
                    <a:pt x="28" y="15"/>
                  </a:moveTo>
                  <a:cubicBezTo>
                    <a:pt x="28" y="14"/>
                    <a:pt x="30" y="12"/>
                    <a:pt x="34" y="12"/>
                  </a:cubicBezTo>
                  <a:cubicBezTo>
                    <a:pt x="167" y="12"/>
                    <a:pt x="167" y="12"/>
                    <a:pt x="167" y="12"/>
                  </a:cubicBezTo>
                  <a:cubicBezTo>
                    <a:pt x="170" y="12"/>
                    <a:pt x="173" y="15"/>
                    <a:pt x="173" y="18"/>
                  </a:cubicBezTo>
                  <a:cubicBezTo>
                    <a:pt x="173" y="47"/>
                    <a:pt x="173" y="47"/>
                    <a:pt x="173" y="47"/>
                  </a:cubicBezTo>
                  <a:cubicBezTo>
                    <a:pt x="161" y="47"/>
                    <a:pt x="161" y="47"/>
                    <a:pt x="161" y="47"/>
                  </a:cubicBezTo>
                  <a:cubicBezTo>
                    <a:pt x="179" y="78"/>
                    <a:pt x="179" y="78"/>
                    <a:pt x="179" y="78"/>
                  </a:cubicBezTo>
                  <a:cubicBezTo>
                    <a:pt x="197" y="47"/>
                    <a:pt x="197" y="47"/>
                    <a:pt x="197" y="47"/>
                  </a:cubicBezTo>
                  <a:cubicBezTo>
                    <a:pt x="185" y="47"/>
                    <a:pt x="185" y="47"/>
                    <a:pt x="185" y="47"/>
                  </a:cubicBezTo>
                  <a:cubicBezTo>
                    <a:pt x="185" y="18"/>
                    <a:pt x="185" y="18"/>
                    <a:pt x="185" y="18"/>
                  </a:cubicBezTo>
                  <a:cubicBezTo>
                    <a:pt x="185" y="8"/>
                    <a:pt x="177" y="0"/>
                    <a:pt x="167" y="0"/>
                  </a:cubicBezTo>
                  <a:cubicBezTo>
                    <a:pt x="34" y="0"/>
                    <a:pt x="34" y="0"/>
                    <a:pt x="34" y="0"/>
                  </a:cubicBezTo>
                  <a:cubicBezTo>
                    <a:pt x="24" y="0"/>
                    <a:pt x="16" y="7"/>
                    <a:pt x="16" y="15"/>
                  </a:cubicBezTo>
                  <a:cubicBezTo>
                    <a:pt x="16" y="24"/>
                    <a:pt x="16" y="24"/>
                    <a:pt x="16" y="24"/>
                  </a:cubicBezTo>
                  <a:cubicBezTo>
                    <a:pt x="28" y="24"/>
                    <a:pt x="28" y="24"/>
                    <a:pt x="28" y="24"/>
                  </a:cubicBezTo>
                  <a:lnTo>
                    <a:pt x="28" y="15"/>
                  </a:lnTo>
                  <a:close/>
                  <a:moveTo>
                    <a:pt x="173" y="152"/>
                  </a:moveTo>
                  <a:cubicBezTo>
                    <a:pt x="173" y="153"/>
                    <a:pt x="170" y="155"/>
                    <a:pt x="167" y="155"/>
                  </a:cubicBezTo>
                  <a:cubicBezTo>
                    <a:pt x="34" y="155"/>
                    <a:pt x="34" y="155"/>
                    <a:pt x="34" y="155"/>
                  </a:cubicBezTo>
                  <a:cubicBezTo>
                    <a:pt x="30" y="155"/>
                    <a:pt x="28" y="153"/>
                    <a:pt x="28" y="149"/>
                  </a:cubicBezTo>
                  <a:cubicBezTo>
                    <a:pt x="28" y="121"/>
                    <a:pt x="28" y="121"/>
                    <a:pt x="28" y="121"/>
                  </a:cubicBezTo>
                  <a:cubicBezTo>
                    <a:pt x="40" y="121"/>
                    <a:pt x="40" y="121"/>
                    <a:pt x="40" y="121"/>
                  </a:cubicBezTo>
                  <a:cubicBezTo>
                    <a:pt x="22" y="90"/>
                    <a:pt x="22" y="90"/>
                    <a:pt x="22" y="90"/>
                  </a:cubicBezTo>
                  <a:cubicBezTo>
                    <a:pt x="4" y="121"/>
                    <a:pt x="4" y="121"/>
                    <a:pt x="4" y="121"/>
                  </a:cubicBezTo>
                  <a:cubicBezTo>
                    <a:pt x="16" y="121"/>
                    <a:pt x="16" y="121"/>
                    <a:pt x="16" y="121"/>
                  </a:cubicBezTo>
                  <a:cubicBezTo>
                    <a:pt x="16" y="149"/>
                    <a:pt x="16" y="149"/>
                    <a:pt x="16" y="149"/>
                  </a:cubicBezTo>
                  <a:cubicBezTo>
                    <a:pt x="16" y="159"/>
                    <a:pt x="24" y="167"/>
                    <a:pt x="34" y="167"/>
                  </a:cubicBezTo>
                  <a:cubicBezTo>
                    <a:pt x="167" y="167"/>
                    <a:pt x="167" y="167"/>
                    <a:pt x="167" y="167"/>
                  </a:cubicBezTo>
                  <a:cubicBezTo>
                    <a:pt x="177" y="167"/>
                    <a:pt x="185" y="161"/>
                    <a:pt x="185" y="152"/>
                  </a:cubicBezTo>
                  <a:cubicBezTo>
                    <a:pt x="185" y="144"/>
                    <a:pt x="185" y="144"/>
                    <a:pt x="185" y="144"/>
                  </a:cubicBezTo>
                  <a:cubicBezTo>
                    <a:pt x="173" y="144"/>
                    <a:pt x="173" y="144"/>
                    <a:pt x="173" y="144"/>
                  </a:cubicBezTo>
                  <a:lnTo>
                    <a:pt x="173" y="152"/>
                  </a:lnTo>
                  <a:close/>
                  <a:moveTo>
                    <a:pt x="45" y="35"/>
                  </a:moveTo>
                  <a:cubicBezTo>
                    <a:pt x="0" y="35"/>
                    <a:pt x="0" y="35"/>
                    <a:pt x="0" y="35"/>
                  </a:cubicBezTo>
                  <a:cubicBezTo>
                    <a:pt x="0" y="80"/>
                    <a:pt x="0" y="80"/>
                    <a:pt x="0" y="80"/>
                  </a:cubicBezTo>
                  <a:cubicBezTo>
                    <a:pt x="45" y="80"/>
                    <a:pt x="45" y="80"/>
                    <a:pt x="45" y="80"/>
                  </a:cubicBezTo>
                  <a:lnTo>
                    <a:pt x="45" y="35"/>
                  </a:lnTo>
                  <a:close/>
                  <a:moveTo>
                    <a:pt x="66" y="84"/>
                  </a:moveTo>
                  <a:cubicBezTo>
                    <a:pt x="66" y="103"/>
                    <a:pt x="82" y="119"/>
                    <a:pt x="101" y="119"/>
                  </a:cubicBezTo>
                  <a:cubicBezTo>
                    <a:pt x="120" y="119"/>
                    <a:pt x="136" y="103"/>
                    <a:pt x="136" y="84"/>
                  </a:cubicBezTo>
                  <a:cubicBezTo>
                    <a:pt x="136" y="65"/>
                    <a:pt x="120" y="49"/>
                    <a:pt x="101" y="49"/>
                  </a:cubicBezTo>
                  <a:cubicBezTo>
                    <a:pt x="82" y="49"/>
                    <a:pt x="66" y="65"/>
                    <a:pt x="66" y="84"/>
                  </a:cubicBezTo>
                  <a:close/>
                </a:path>
              </a:pathLst>
            </a:custGeom>
            <a:solidFill>
              <a:schemeClr val="accent2"/>
            </a:solidFill>
            <a:ln>
              <a:noFill/>
            </a:ln>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26" name="任意多边形: 形状 25"/>
            <p:cNvSpPr/>
            <p:nvPr/>
          </p:nvSpPr>
          <p:spPr bwMode="auto">
            <a:xfrm>
              <a:off x="5090936" y="2035336"/>
              <a:ext cx="431755" cy="375580"/>
            </a:xfrm>
            <a:custGeom>
              <a:avLst/>
              <a:gdLst>
                <a:gd name="T0" fmla="*/ 149 w 177"/>
                <a:gd name="T1" fmla="*/ 6 h 176"/>
                <a:gd name="T2" fmla="*/ 15 w 177"/>
                <a:gd name="T3" fmla="*/ 122 h 176"/>
                <a:gd name="T4" fmla="*/ 7 w 177"/>
                <a:gd name="T5" fmla="*/ 154 h 176"/>
                <a:gd name="T6" fmla="*/ 9 w 177"/>
                <a:gd name="T7" fmla="*/ 174 h 176"/>
                <a:gd name="T8" fmla="*/ 54 w 177"/>
                <a:gd name="T9" fmla="*/ 162 h 176"/>
                <a:gd name="T10" fmla="*/ 171 w 177"/>
                <a:gd name="T11" fmla="*/ 45 h 176"/>
                <a:gd name="T12" fmla="*/ 44 w 177"/>
                <a:gd name="T13" fmla="*/ 157 h 176"/>
                <a:gd name="T14" fmla="*/ 15 w 177"/>
                <a:gd name="T15" fmla="*/ 151 h 176"/>
                <a:gd name="T16" fmla="*/ 21 w 177"/>
                <a:gd name="T17" fmla="*/ 128 h 176"/>
                <a:gd name="T18" fmla="*/ 44 w 177"/>
                <a:gd name="T19" fmla="*/ 157 h 176"/>
                <a:gd name="T20" fmla="*/ 25 w 177"/>
                <a:gd name="T21" fmla="*/ 122 h 176"/>
                <a:gd name="T22" fmla="*/ 110 w 177"/>
                <a:gd name="T23" fmla="*/ 47 h 176"/>
                <a:gd name="T24" fmla="*/ 54 w 177"/>
                <a:gd name="T25" fmla="*/ 152 h 176"/>
                <a:gd name="T26" fmla="*/ 153 w 177"/>
                <a:gd name="T27" fmla="*/ 53 h 176"/>
                <a:gd name="T28" fmla="*/ 163 w 177"/>
                <a:gd name="T29" fmla="*/ 40 h 176"/>
                <a:gd name="T30" fmla="*/ 161 w 177"/>
                <a:gd name="T31" fmla="*/ 29 h 176"/>
                <a:gd name="T32" fmla="*/ 160 w 177"/>
                <a:gd name="T33" fmla="*/ 35 h 176"/>
                <a:gd name="T34" fmla="*/ 148 w 177"/>
                <a:gd name="T35" fmla="*/ 48 h 176"/>
                <a:gd name="T36" fmla="*/ 137 w 177"/>
                <a:gd name="T37" fmla="*/ 11 h 176"/>
                <a:gd name="T38" fmla="*/ 166 w 177"/>
                <a:gd name="T39" fmla="*/ 32 h 176"/>
                <a:gd name="T40" fmla="*/ 6 w 177"/>
                <a:gd name="T41" fmla="*/ 46 h 176"/>
                <a:gd name="T42" fmla="*/ 6 w 177"/>
                <a:gd name="T43" fmla="*/ 36 h 176"/>
                <a:gd name="T44" fmla="*/ 42 w 177"/>
                <a:gd name="T45" fmla="*/ 0 h 176"/>
                <a:gd name="T46" fmla="*/ 86 w 177"/>
                <a:gd name="T47" fmla="*/ 44 h 176"/>
                <a:gd name="T48" fmla="*/ 80 w 177"/>
                <a:gd name="T49" fmla="*/ 49 h 176"/>
                <a:gd name="T50" fmla="*/ 71 w 177"/>
                <a:gd name="T51" fmla="*/ 53 h 176"/>
                <a:gd name="T52" fmla="*/ 73 w 177"/>
                <a:gd name="T53" fmla="*/ 41 h 176"/>
                <a:gd name="T54" fmla="*/ 63 w 177"/>
                <a:gd name="T55" fmla="*/ 46 h 176"/>
                <a:gd name="T56" fmla="*/ 65 w 177"/>
                <a:gd name="T57" fmla="*/ 34 h 176"/>
                <a:gd name="T58" fmla="*/ 56 w 177"/>
                <a:gd name="T59" fmla="*/ 38 h 176"/>
                <a:gd name="T60" fmla="*/ 58 w 177"/>
                <a:gd name="T61" fmla="*/ 27 h 176"/>
                <a:gd name="T62" fmla="*/ 49 w 177"/>
                <a:gd name="T63" fmla="*/ 31 h 176"/>
                <a:gd name="T64" fmla="*/ 52 w 177"/>
                <a:gd name="T65" fmla="*/ 21 h 176"/>
                <a:gd name="T66" fmla="*/ 35 w 177"/>
                <a:gd name="T67" fmla="*/ 28 h 176"/>
                <a:gd name="T68" fmla="*/ 42 w 177"/>
                <a:gd name="T69" fmla="*/ 10 h 176"/>
                <a:gd name="T70" fmla="*/ 57 w 177"/>
                <a:gd name="T71" fmla="*/ 73 h 176"/>
                <a:gd name="T72" fmla="*/ 6 w 177"/>
                <a:gd name="T73" fmla="*/ 46 h 176"/>
                <a:gd name="T74" fmla="*/ 172 w 177"/>
                <a:gd name="T75" fmla="*/ 140 h 176"/>
                <a:gd name="T76" fmla="*/ 136 w 177"/>
                <a:gd name="T77" fmla="*/ 176 h 176"/>
                <a:gd name="T78" fmla="*/ 92 w 177"/>
                <a:gd name="T79" fmla="*/ 132 h 176"/>
                <a:gd name="T80" fmla="*/ 143 w 177"/>
                <a:gd name="T81" fmla="*/ 159 h 176"/>
                <a:gd name="T82" fmla="*/ 161 w 177"/>
                <a:gd name="T83" fmla="*/ 130 h 176"/>
                <a:gd name="T84" fmla="*/ 144 w 177"/>
                <a:gd name="T85" fmla="*/ 136 h 176"/>
                <a:gd name="T86" fmla="*/ 153 w 177"/>
                <a:gd name="T87" fmla="*/ 121 h 176"/>
                <a:gd name="T88" fmla="*/ 143 w 177"/>
                <a:gd name="T89" fmla="*/ 125 h 176"/>
                <a:gd name="T90" fmla="*/ 145 w 177"/>
                <a:gd name="T91" fmla="*/ 114 h 176"/>
                <a:gd name="T92" fmla="*/ 136 w 177"/>
                <a:gd name="T93" fmla="*/ 118 h 176"/>
                <a:gd name="T94" fmla="*/ 138 w 177"/>
                <a:gd name="T95" fmla="*/ 107 h 176"/>
                <a:gd name="T96" fmla="*/ 129 w 177"/>
                <a:gd name="T97" fmla="*/ 111 h 176"/>
                <a:gd name="T98" fmla="*/ 131 w 177"/>
                <a:gd name="T99" fmla="*/ 99 h 176"/>
                <a:gd name="T100" fmla="*/ 121 w 177"/>
                <a:gd name="T101" fmla="*/ 104 h 176"/>
                <a:gd name="T102" fmla="*/ 128 w 177"/>
                <a:gd name="T103" fmla="*/ 96 h 176"/>
                <a:gd name="T104" fmla="*/ 172 w 177"/>
                <a:gd name="T105"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176">
                  <a:moveTo>
                    <a:pt x="171" y="27"/>
                  </a:moveTo>
                  <a:cubicBezTo>
                    <a:pt x="149" y="6"/>
                    <a:pt x="149" y="6"/>
                    <a:pt x="149" y="6"/>
                  </a:cubicBezTo>
                  <a:cubicBezTo>
                    <a:pt x="145" y="1"/>
                    <a:pt x="137" y="1"/>
                    <a:pt x="132" y="6"/>
                  </a:cubicBezTo>
                  <a:cubicBezTo>
                    <a:pt x="15" y="122"/>
                    <a:pt x="15" y="122"/>
                    <a:pt x="15" y="122"/>
                  </a:cubicBezTo>
                  <a:cubicBezTo>
                    <a:pt x="15" y="123"/>
                    <a:pt x="15" y="123"/>
                    <a:pt x="15" y="123"/>
                  </a:cubicBezTo>
                  <a:cubicBezTo>
                    <a:pt x="15" y="123"/>
                    <a:pt x="7" y="154"/>
                    <a:pt x="7" y="154"/>
                  </a:cubicBezTo>
                  <a:cubicBezTo>
                    <a:pt x="3" y="168"/>
                    <a:pt x="3" y="168"/>
                    <a:pt x="3" y="168"/>
                  </a:cubicBezTo>
                  <a:cubicBezTo>
                    <a:pt x="2" y="173"/>
                    <a:pt x="4" y="175"/>
                    <a:pt x="9" y="174"/>
                  </a:cubicBezTo>
                  <a:cubicBezTo>
                    <a:pt x="23" y="170"/>
                    <a:pt x="23" y="170"/>
                    <a:pt x="23" y="170"/>
                  </a:cubicBezTo>
                  <a:cubicBezTo>
                    <a:pt x="23" y="170"/>
                    <a:pt x="54" y="162"/>
                    <a:pt x="54" y="162"/>
                  </a:cubicBezTo>
                  <a:cubicBezTo>
                    <a:pt x="54" y="162"/>
                    <a:pt x="54" y="162"/>
                    <a:pt x="54" y="162"/>
                  </a:cubicBezTo>
                  <a:cubicBezTo>
                    <a:pt x="171" y="45"/>
                    <a:pt x="171" y="45"/>
                    <a:pt x="171" y="45"/>
                  </a:cubicBezTo>
                  <a:cubicBezTo>
                    <a:pt x="176" y="40"/>
                    <a:pt x="176" y="32"/>
                    <a:pt x="171" y="27"/>
                  </a:cubicBezTo>
                  <a:close/>
                  <a:moveTo>
                    <a:pt x="44" y="157"/>
                  </a:moveTo>
                  <a:cubicBezTo>
                    <a:pt x="25" y="162"/>
                    <a:pt x="25" y="162"/>
                    <a:pt x="25" y="162"/>
                  </a:cubicBezTo>
                  <a:cubicBezTo>
                    <a:pt x="15" y="151"/>
                    <a:pt x="15" y="151"/>
                    <a:pt x="15" y="151"/>
                  </a:cubicBezTo>
                  <a:cubicBezTo>
                    <a:pt x="20" y="133"/>
                    <a:pt x="20" y="133"/>
                    <a:pt x="20" y="133"/>
                  </a:cubicBezTo>
                  <a:cubicBezTo>
                    <a:pt x="20" y="131"/>
                    <a:pt x="20" y="129"/>
                    <a:pt x="21" y="128"/>
                  </a:cubicBezTo>
                  <a:cubicBezTo>
                    <a:pt x="49" y="156"/>
                    <a:pt x="49" y="156"/>
                    <a:pt x="49" y="156"/>
                  </a:cubicBezTo>
                  <a:cubicBezTo>
                    <a:pt x="47" y="156"/>
                    <a:pt x="46" y="157"/>
                    <a:pt x="44" y="157"/>
                  </a:cubicBezTo>
                  <a:close/>
                  <a:moveTo>
                    <a:pt x="54" y="152"/>
                  </a:moveTo>
                  <a:cubicBezTo>
                    <a:pt x="25" y="122"/>
                    <a:pt x="25" y="122"/>
                    <a:pt x="25" y="122"/>
                  </a:cubicBezTo>
                  <a:cubicBezTo>
                    <a:pt x="105" y="42"/>
                    <a:pt x="105" y="42"/>
                    <a:pt x="105" y="42"/>
                  </a:cubicBezTo>
                  <a:cubicBezTo>
                    <a:pt x="110" y="47"/>
                    <a:pt x="110" y="47"/>
                    <a:pt x="110" y="47"/>
                  </a:cubicBezTo>
                  <a:cubicBezTo>
                    <a:pt x="134" y="72"/>
                    <a:pt x="134" y="72"/>
                    <a:pt x="134" y="72"/>
                  </a:cubicBezTo>
                  <a:lnTo>
                    <a:pt x="54" y="152"/>
                  </a:lnTo>
                  <a:close/>
                  <a:moveTo>
                    <a:pt x="166" y="40"/>
                  </a:moveTo>
                  <a:cubicBezTo>
                    <a:pt x="153" y="53"/>
                    <a:pt x="153" y="53"/>
                    <a:pt x="153" y="53"/>
                  </a:cubicBezTo>
                  <a:cubicBezTo>
                    <a:pt x="151" y="52"/>
                    <a:pt x="151" y="52"/>
                    <a:pt x="151" y="52"/>
                  </a:cubicBezTo>
                  <a:cubicBezTo>
                    <a:pt x="163" y="40"/>
                    <a:pt x="163" y="40"/>
                    <a:pt x="163" y="40"/>
                  </a:cubicBezTo>
                  <a:cubicBezTo>
                    <a:pt x="164" y="39"/>
                    <a:pt x="165" y="37"/>
                    <a:pt x="165" y="35"/>
                  </a:cubicBezTo>
                  <a:cubicBezTo>
                    <a:pt x="165" y="32"/>
                    <a:pt x="162" y="29"/>
                    <a:pt x="161" y="29"/>
                  </a:cubicBezTo>
                  <a:cubicBezTo>
                    <a:pt x="158" y="33"/>
                    <a:pt x="158" y="33"/>
                    <a:pt x="158" y="33"/>
                  </a:cubicBezTo>
                  <a:cubicBezTo>
                    <a:pt x="159" y="34"/>
                    <a:pt x="160" y="35"/>
                    <a:pt x="160" y="35"/>
                  </a:cubicBezTo>
                  <a:cubicBezTo>
                    <a:pt x="160" y="36"/>
                    <a:pt x="160" y="36"/>
                    <a:pt x="159" y="36"/>
                  </a:cubicBezTo>
                  <a:cubicBezTo>
                    <a:pt x="148" y="48"/>
                    <a:pt x="148" y="48"/>
                    <a:pt x="148" y="48"/>
                  </a:cubicBezTo>
                  <a:cubicBezTo>
                    <a:pt x="124" y="24"/>
                    <a:pt x="124" y="24"/>
                    <a:pt x="124" y="24"/>
                  </a:cubicBezTo>
                  <a:cubicBezTo>
                    <a:pt x="137" y="11"/>
                    <a:pt x="137" y="11"/>
                    <a:pt x="137" y="11"/>
                  </a:cubicBezTo>
                  <a:cubicBezTo>
                    <a:pt x="139" y="9"/>
                    <a:pt x="142" y="9"/>
                    <a:pt x="144" y="11"/>
                  </a:cubicBezTo>
                  <a:cubicBezTo>
                    <a:pt x="166" y="32"/>
                    <a:pt x="166" y="32"/>
                    <a:pt x="166" y="32"/>
                  </a:cubicBezTo>
                  <a:cubicBezTo>
                    <a:pt x="168" y="34"/>
                    <a:pt x="168" y="38"/>
                    <a:pt x="166" y="40"/>
                  </a:cubicBezTo>
                  <a:close/>
                  <a:moveTo>
                    <a:pt x="6" y="46"/>
                  </a:moveTo>
                  <a:cubicBezTo>
                    <a:pt x="0" y="41"/>
                    <a:pt x="0" y="41"/>
                    <a:pt x="0" y="41"/>
                  </a:cubicBezTo>
                  <a:cubicBezTo>
                    <a:pt x="6" y="36"/>
                    <a:pt x="6" y="36"/>
                    <a:pt x="6" y="36"/>
                  </a:cubicBezTo>
                  <a:cubicBezTo>
                    <a:pt x="36" y="5"/>
                    <a:pt x="36" y="5"/>
                    <a:pt x="36" y="5"/>
                  </a:cubicBezTo>
                  <a:cubicBezTo>
                    <a:pt x="42" y="0"/>
                    <a:pt x="42" y="0"/>
                    <a:pt x="42" y="0"/>
                  </a:cubicBezTo>
                  <a:cubicBezTo>
                    <a:pt x="47" y="5"/>
                    <a:pt x="47" y="5"/>
                    <a:pt x="47" y="5"/>
                  </a:cubicBezTo>
                  <a:cubicBezTo>
                    <a:pt x="86" y="44"/>
                    <a:pt x="86" y="44"/>
                    <a:pt x="86" y="44"/>
                  </a:cubicBezTo>
                  <a:cubicBezTo>
                    <a:pt x="81" y="49"/>
                    <a:pt x="81" y="49"/>
                    <a:pt x="81" y="49"/>
                  </a:cubicBezTo>
                  <a:cubicBezTo>
                    <a:pt x="80" y="49"/>
                    <a:pt x="80" y="49"/>
                    <a:pt x="80" y="49"/>
                  </a:cubicBezTo>
                  <a:cubicBezTo>
                    <a:pt x="73" y="55"/>
                    <a:pt x="73" y="55"/>
                    <a:pt x="73" y="55"/>
                  </a:cubicBezTo>
                  <a:cubicBezTo>
                    <a:pt x="71" y="53"/>
                    <a:pt x="71" y="53"/>
                    <a:pt x="71" y="53"/>
                  </a:cubicBezTo>
                  <a:cubicBezTo>
                    <a:pt x="77" y="46"/>
                    <a:pt x="77" y="46"/>
                    <a:pt x="77" y="46"/>
                  </a:cubicBezTo>
                  <a:cubicBezTo>
                    <a:pt x="73" y="41"/>
                    <a:pt x="73" y="41"/>
                    <a:pt x="73" y="41"/>
                  </a:cubicBezTo>
                  <a:cubicBezTo>
                    <a:pt x="66" y="48"/>
                    <a:pt x="66" y="48"/>
                    <a:pt x="66" y="48"/>
                  </a:cubicBezTo>
                  <a:cubicBezTo>
                    <a:pt x="63" y="46"/>
                    <a:pt x="63" y="46"/>
                    <a:pt x="63" y="46"/>
                  </a:cubicBezTo>
                  <a:cubicBezTo>
                    <a:pt x="70" y="39"/>
                    <a:pt x="70" y="39"/>
                    <a:pt x="70" y="39"/>
                  </a:cubicBezTo>
                  <a:cubicBezTo>
                    <a:pt x="65" y="34"/>
                    <a:pt x="65" y="34"/>
                    <a:pt x="65" y="34"/>
                  </a:cubicBezTo>
                  <a:cubicBezTo>
                    <a:pt x="59" y="41"/>
                    <a:pt x="59" y="41"/>
                    <a:pt x="59" y="41"/>
                  </a:cubicBezTo>
                  <a:cubicBezTo>
                    <a:pt x="56" y="38"/>
                    <a:pt x="56" y="38"/>
                    <a:pt x="56" y="38"/>
                  </a:cubicBezTo>
                  <a:cubicBezTo>
                    <a:pt x="63" y="32"/>
                    <a:pt x="63" y="32"/>
                    <a:pt x="63" y="32"/>
                  </a:cubicBezTo>
                  <a:cubicBezTo>
                    <a:pt x="58" y="27"/>
                    <a:pt x="58" y="27"/>
                    <a:pt x="58" y="27"/>
                  </a:cubicBezTo>
                  <a:cubicBezTo>
                    <a:pt x="51" y="34"/>
                    <a:pt x="51" y="34"/>
                    <a:pt x="51" y="34"/>
                  </a:cubicBezTo>
                  <a:cubicBezTo>
                    <a:pt x="49" y="31"/>
                    <a:pt x="49" y="31"/>
                    <a:pt x="49" y="31"/>
                  </a:cubicBezTo>
                  <a:cubicBezTo>
                    <a:pt x="56" y="24"/>
                    <a:pt x="56" y="24"/>
                    <a:pt x="56" y="24"/>
                  </a:cubicBezTo>
                  <a:cubicBezTo>
                    <a:pt x="52" y="21"/>
                    <a:pt x="52" y="21"/>
                    <a:pt x="52" y="21"/>
                  </a:cubicBezTo>
                  <a:cubicBezTo>
                    <a:pt x="40" y="33"/>
                    <a:pt x="40" y="33"/>
                    <a:pt x="40" y="33"/>
                  </a:cubicBezTo>
                  <a:cubicBezTo>
                    <a:pt x="35" y="28"/>
                    <a:pt x="35" y="28"/>
                    <a:pt x="35" y="28"/>
                  </a:cubicBezTo>
                  <a:cubicBezTo>
                    <a:pt x="47" y="16"/>
                    <a:pt x="47" y="16"/>
                    <a:pt x="47" y="16"/>
                  </a:cubicBezTo>
                  <a:cubicBezTo>
                    <a:pt x="42" y="10"/>
                    <a:pt x="42" y="10"/>
                    <a:pt x="42" y="10"/>
                  </a:cubicBezTo>
                  <a:cubicBezTo>
                    <a:pt x="18" y="34"/>
                    <a:pt x="18" y="34"/>
                    <a:pt x="18" y="34"/>
                  </a:cubicBezTo>
                  <a:cubicBezTo>
                    <a:pt x="57" y="73"/>
                    <a:pt x="57" y="73"/>
                    <a:pt x="57" y="73"/>
                  </a:cubicBezTo>
                  <a:cubicBezTo>
                    <a:pt x="45" y="85"/>
                    <a:pt x="45" y="85"/>
                    <a:pt x="45" y="85"/>
                  </a:cubicBezTo>
                  <a:lnTo>
                    <a:pt x="6" y="46"/>
                  </a:lnTo>
                  <a:close/>
                  <a:moveTo>
                    <a:pt x="177" y="135"/>
                  </a:moveTo>
                  <a:cubicBezTo>
                    <a:pt x="172" y="140"/>
                    <a:pt x="172" y="140"/>
                    <a:pt x="172" y="140"/>
                  </a:cubicBezTo>
                  <a:cubicBezTo>
                    <a:pt x="141" y="171"/>
                    <a:pt x="141" y="171"/>
                    <a:pt x="141" y="171"/>
                  </a:cubicBezTo>
                  <a:cubicBezTo>
                    <a:pt x="136" y="176"/>
                    <a:pt x="136" y="176"/>
                    <a:pt x="136" y="176"/>
                  </a:cubicBezTo>
                  <a:cubicBezTo>
                    <a:pt x="131" y="171"/>
                    <a:pt x="131" y="171"/>
                    <a:pt x="131" y="171"/>
                  </a:cubicBezTo>
                  <a:cubicBezTo>
                    <a:pt x="92" y="132"/>
                    <a:pt x="92" y="132"/>
                    <a:pt x="92" y="132"/>
                  </a:cubicBezTo>
                  <a:cubicBezTo>
                    <a:pt x="104" y="120"/>
                    <a:pt x="104" y="120"/>
                    <a:pt x="104" y="120"/>
                  </a:cubicBezTo>
                  <a:cubicBezTo>
                    <a:pt x="143" y="159"/>
                    <a:pt x="143" y="159"/>
                    <a:pt x="143" y="159"/>
                  </a:cubicBezTo>
                  <a:cubicBezTo>
                    <a:pt x="167" y="135"/>
                    <a:pt x="167" y="135"/>
                    <a:pt x="167" y="135"/>
                  </a:cubicBezTo>
                  <a:cubicBezTo>
                    <a:pt x="161" y="130"/>
                    <a:pt x="161" y="130"/>
                    <a:pt x="161" y="130"/>
                  </a:cubicBezTo>
                  <a:cubicBezTo>
                    <a:pt x="149" y="142"/>
                    <a:pt x="149" y="142"/>
                    <a:pt x="149" y="142"/>
                  </a:cubicBezTo>
                  <a:cubicBezTo>
                    <a:pt x="144" y="136"/>
                    <a:pt x="144" y="136"/>
                    <a:pt x="144" y="136"/>
                  </a:cubicBezTo>
                  <a:cubicBezTo>
                    <a:pt x="156" y="125"/>
                    <a:pt x="156" y="125"/>
                    <a:pt x="156" y="125"/>
                  </a:cubicBezTo>
                  <a:cubicBezTo>
                    <a:pt x="153" y="121"/>
                    <a:pt x="153" y="121"/>
                    <a:pt x="153" y="121"/>
                  </a:cubicBezTo>
                  <a:cubicBezTo>
                    <a:pt x="146" y="128"/>
                    <a:pt x="146" y="128"/>
                    <a:pt x="146" y="128"/>
                  </a:cubicBezTo>
                  <a:cubicBezTo>
                    <a:pt x="143" y="125"/>
                    <a:pt x="143" y="125"/>
                    <a:pt x="143" y="125"/>
                  </a:cubicBezTo>
                  <a:cubicBezTo>
                    <a:pt x="150" y="119"/>
                    <a:pt x="150" y="119"/>
                    <a:pt x="150" y="119"/>
                  </a:cubicBezTo>
                  <a:cubicBezTo>
                    <a:pt x="145" y="114"/>
                    <a:pt x="145" y="114"/>
                    <a:pt x="145" y="114"/>
                  </a:cubicBezTo>
                  <a:cubicBezTo>
                    <a:pt x="138" y="121"/>
                    <a:pt x="138" y="121"/>
                    <a:pt x="138" y="121"/>
                  </a:cubicBezTo>
                  <a:cubicBezTo>
                    <a:pt x="136" y="118"/>
                    <a:pt x="136" y="118"/>
                    <a:pt x="136" y="118"/>
                  </a:cubicBezTo>
                  <a:cubicBezTo>
                    <a:pt x="143" y="111"/>
                    <a:pt x="143" y="111"/>
                    <a:pt x="143" y="111"/>
                  </a:cubicBezTo>
                  <a:cubicBezTo>
                    <a:pt x="138" y="107"/>
                    <a:pt x="138" y="107"/>
                    <a:pt x="138" y="107"/>
                  </a:cubicBezTo>
                  <a:cubicBezTo>
                    <a:pt x="131" y="113"/>
                    <a:pt x="131" y="113"/>
                    <a:pt x="131" y="113"/>
                  </a:cubicBezTo>
                  <a:cubicBezTo>
                    <a:pt x="129" y="111"/>
                    <a:pt x="129" y="111"/>
                    <a:pt x="129" y="111"/>
                  </a:cubicBezTo>
                  <a:cubicBezTo>
                    <a:pt x="135" y="104"/>
                    <a:pt x="135" y="104"/>
                    <a:pt x="135" y="104"/>
                  </a:cubicBezTo>
                  <a:cubicBezTo>
                    <a:pt x="131" y="99"/>
                    <a:pt x="131" y="99"/>
                    <a:pt x="131" y="99"/>
                  </a:cubicBezTo>
                  <a:cubicBezTo>
                    <a:pt x="124" y="106"/>
                    <a:pt x="124" y="106"/>
                    <a:pt x="124" y="106"/>
                  </a:cubicBezTo>
                  <a:cubicBezTo>
                    <a:pt x="121" y="104"/>
                    <a:pt x="121" y="104"/>
                    <a:pt x="121" y="104"/>
                  </a:cubicBezTo>
                  <a:cubicBezTo>
                    <a:pt x="128" y="97"/>
                    <a:pt x="128" y="97"/>
                    <a:pt x="128" y="97"/>
                  </a:cubicBezTo>
                  <a:cubicBezTo>
                    <a:pt x="128" y="96"/>
                    <a:pt x="128" y="96"/>
                    <a:pt x="128" y="96"/>
                  </a:cubicBezTo>
                  <a:cubicBezTo>
                    <a:pt x="133" y="91"/>
                    <a:pt x="133" y="91"/>
                    <a:pt x="133" y="91"/>
                  </a:cubicBezTo>
                  <a:cubicBezTo>
                    <a:pt x="172" y="130"/>
                    <a:pt x="172" y="130"/>
                    <a:pt x="172" y="130"/>
                  </a:cubicBezTo>
                  <a:lnTo>
                    <a:pt x="177" y="135"/>
                  </a:lnTo>
                  <a:close/>
                </a:path>
              </a:pathLst>
            </a:custGeom>
            <a:solidFill>
              <a:schemeClr val="accent3"/>
            </a:solidFill>
            <a:ln>
              <a:noFill/>
            </a:ln>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27" name="任意多边形: 形状 26"/>
            <p:cNvSpPr/>
            <p:nvPr/>
          </p:nvSpPr>
          <p:spPr bwMode="auto">
            <a:xfrm>
              <a:off x="6562167" y="2034861"/>
              <a:ext cx="454496" cy="399348"/>
            </a:xfrm>
            <a:custGeom>
              <a:avLst/>
              <a:gdLst>
                <a:gd name="T0" fmla="*/ 183 w 199"/>
                <a:gd name="T1" fmla="*/ 100 h 174"/>
                <a:gd name="T2" fmla="*/ 173 w 199"/>
                <a:gd name="T3" fmla="*/ 140 h 174"/>
                <a:gd name="T4" fmla="*/ 153 w 199"/>
                <a:gd name="T5" fmla="*/ 119 h 174"/>
                <a:gd name="T6" fmla="*/ 198 w 199"/>
                <a:gd name="T7" fmla="*/ 13 h 174"/>
                <a:gd name="T8" fmla="*/ 185 w 199"/>
                <a:gd name="T9" fmla="*/ 9 h 174"/>
                <a:gd name="T10" fmla="*/ 197 w 199"/>
                <a:gd name="T11" fmla="*/ 19 h 174"/>
                <a:gd name="T12" fmla="*/ 196 w 199"/>
                <a:gd name="T13" fmla="*/ 21 h 174"/>
                <a:gd name="T14" fmla="*/ 178 w 199"/>
                <a:gd name="T15" fmla="*/ 21 h 174"/>
                <a:gd name="T16" fmla="*/ 184 w 199"/>
                <a:gd name="T17" fmla="*/ 96 h 174"/>
                <a:gd name="T18" fmla="*/ 196 w 199"/>
                <a:gd name="T19" fmla="*/ 21 h 174"/>
                <a:gd name="T20" fmla="*/ 155 w 199"/>
                <a:gd name="T21" fmla="*/ 155 h 174"/>
                <a:gd name="T22" fmla="*/ 155 w 199"/>
                <a:gd name="T23" fmla="*/ 160 h 174"/>
                <a:gd name="T24" fmla="*/ 158 w 199"/>
                <a:gd name="T25" fmla="*/ 156 h 174"/>
                <a:gd name="T26" fmla="*/ 172 w 199"/>
                <a:gd name="T27" fmla="*/ 144 h 174"/>
                <a:gd name="T28" fmla="*/ 154 w 199"/>
                <a:gd name="T29" fmla="*/ 155 h 174"/>
                <a:gd name="T30" fmla="*/ 150 w 199"/>
                <a:gd name="T31" fmla="*/ 107 h 174"/>
                <a:gd name="T32" fmla="*/ 153 w 199"/>
                <a:gd name="T33" fmla="*/ 93 h 174"/>
                <a:gd name="T34" fmla="*/ 154 w 199"/>
                <a:gd name="T35" fmla="*/ 89 h 174"/>
                <a:gd name="T36" fmla="*/ 152 w 199"/>
                <a:gd name="T37" fmla="*/ 76 h 174"/>
                <a:gd name="T38" fmla="*/ 132 w 199"/>
                <a:gd name="T39" fmla="*/ 91 h 174"/>
                <a:gd name="T40" fmla="*/ 128 w 199"/>
                <a:gd name="T41" fmla="*/ 118 h 174"/>
                <a:gd name="T42" fmla="*/ 144 w 199"/>
                <a:gd name="T43" fmla="*/ 131 h 174"/>
                <a:gd name="T44" fmla="*/ 64 w 199"/>
                <a:gd name="T45" fmla="*/ 171 h 174"/>
                <a:gd name="T46" fmla="*/ 3 w 199"/>
                <a:gd name="T47" fmla="*/ 75 h 174"/>
                <a:gd name="T48" fmla="*/ 122 w 199"/>
                <a:gd name="T49" fmla="*/ 3 h 174"/>
                <a:gd name="T50" fmla="*/ 162 w 199"/>
                <a:gd name="T51" fmla="*/ 56 h 174"/>
                <a:gd name="T52" fmla="*/ 127 w 199"/>
                <a:gd name="T53" fmla="*/ 16 h 174"/>
                <a:gd name="T54" fmla="*/ 58 w 199"/>
                <a:gd name="T55" fmla="*/ 157 h 174"/>
                <a:gd name="T56" fmla="*/ 148 w 199"/>
                <a:gd name="T57" fmla="*/ 118 h 174"/>
                <a:gd name="T58" fmla="*/ 27 w 199"/>
                <a:gd name="T59" fmla="*/ 101 h 174"/>
                <a:gd name="T60" fmla="*/ 21 w 199"/>
                <a:gd name="T61" fmla="*/ 104 h 174"/>
                <a:gd name="T62" fmla="*/ 31 w 199"/>
                <a:gd name="T63" fmla="*/ 118 h 174"/>
                <a:gd name="T64" fmla="*/ 28 w 199"/>
                <a:gd name="T65" fmla="*/ 111 h 174"/>
                <a:gd name="T66" fmla="*/ 31 w 199"/>
                <a:gd name="T67" fmla="*/ 118 h 174"/>
                <a:gd name="T68" fmla="*/ 34 w 199"/>
                <a:gd name="T69" fmla="*/ 123 h 174"/>
                <a:gd name="T70" fmla="*/ 37 w 199"/>
                <a:gd name="T71" fmla="*/ 129 h 174"/>
                <a:gd name="T72" fmla="*/ 149 w 199"/>
                <a:gd name="T73" fmla="*/ 70 h 174"/>
                <a:gd name="T74" fmla="*/ 98 w 199"/>
                <a:gd name="T75" fmla="*/ 85 h 174"/>
                <a:gd name="T76" fmla="*/ 45 w 199"/>
                <a:gd name="T77" fmla="*/ 120 h 174"/>
                <a:gd name="T78" fmla="*/ 126 w 199"/>
                <a:gd name="T79" fmla="*/ 23 h 174"/>
                <a:gd name="T80" fmla="*/ 125 w 199"/>
                <a:gd name="T81" fmla="*/ 38 h 174"/>
                <a:gd name="T82" fmla="*/ 107 w 199"/>
                <a:gd name="T83" fmla="*/ 47 h 174"/>
                <a:gd name="T84" fmla="*/ 125 w 199"/>
                <a:gd name="T85" fmla="*/ 38 h 174"/>
                <a:gd name="T86" fmla="*/ 48 w 199"/>
                <a:gd name="T87" fmla="*/ 126 h 174"/>
                <a:gd name="T88" fmla="*/ 83 w 199"/>
                <a:gd name="T89" fmla="*/ 140 h 174"/>
                <a:gd name="T90" fmla="*/ 102 w 199"/>
                <a:gd name="T91" fmla="*/ 115 h 174"/>
                <a:gd name="T92" fmla="*/ 115 w 199"/>
                <a:gd name="T93" fmla="*/ 10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9" h="174">
                  <a:moveTo>
                    <a:pt x="159" y="94"/>
                  </a:moveTo>
                  <a:cubicBezTo>
                    <a:pt x="183" y="100"/>
                    <a:pt x="183" y="100"/>
                    <a:pt x="183" y="100"/>
                  </a:cubicBezTo>
                  <a:cubicBezTo>
                    <a:pt x="181" y="106"/>
                    <a:pt x="178" y="117"/>
                    <a:pt x="176" y="125"/>
                  </a:cubicBezTo>
                  <a:cubicBezTo>
                    <a:pt x="174" y="132"/>
                    <a:pt x="173" y="137"/>
                    <a:pt x="173" y="140"/>
                  </a:cubicBezTo>
                  <a:cubicBezTo>
                    <a:pt x="149" y="134"/>
                    <a:pt x="149" y="134"/>
                    <a:pt x="149" y="134"/>
                  </a:cubicBezTo>
                  <a:cubicBezTo>
                    <a:pt x="150" y="131"/>
                    <a:pt x="152" y="127"/>
                    <a:pt x="153" y="119"/>
                  </a:cubicBezTo>
                  <a:cubicBezTo>
                    <a:pt x="155" y="111"/>
                    <a:pt x="157" y="101"/>
                    <a:pt x="159" y="94"/>
                  </a:cubicBezTo>
                  <a:close/>
                  <a:moveTo>
                    <a:pt x="198" y="13"/>
                  </a:moveTo>
                  <a:cubicBezTo>
                    <a:pt x="199" y="9"/>
                    <a:pt x="197" y="5"/>
                    <a:pt x="193" y="4"/>
                  </a:cubicBezTo>
                  <a:cubicBezTo>
                    <a:pt x="189" y="3"/>
                    <a:pt x="186" y="6"/>
                    <a:pt x="185" y="9"/>
                  </a:cubicBezTo>
                  <a:cubicBezTo>
                    <a:pt x="183" y="16"/>
                    <a:pt x="183" y="16"/>
                    <a:pt x="183" y="16"/>
                  </a:cubicBezTo>
                  <a:cubicBezTo>
                    <a:pt x="197" y="19"/>
                    <a:pt x="197" y="19"/>
                    <a:pt x="197" y="19"/>
                  </a:cubicBezTo>
                  <a:lnTo>
                    <a:pt x="198" y="13"/>
                  </a:lnTo>
                  <a:close/>
                  <a:moveTo>
                    <a:pt x="196" y="21"/>
                  </a:moveTo>
                  <a:cubicBezTo>
                    <a:pt x="193" y="20"/>
                    <a:pt x="186" y="19"/>
                    <a:pt x="183" y="18"/>
                  </a:cubicBezTo>
                  <a:cubicBezTo>
                    <a:pt x="181" y="17"/>
                    <a:pt x="179" y="18"/>
                    <a:pt x="178" y="21"/>
                  </a:cubicBezTo>
                  <a:cubicBezTo>
                    <a:pt x="175" y="35"/>
                    <a:pt x="163" y="78"/>
                    <a:pt x="159" y="90"/>
                  </a:cubicBezTo>
                  <a:cubicBezTo>
                    <a:pt x="184" y="96"/>
                    <a:pt x="184" y="96"/>
                    <a:pt x="184" y="96"/>
                  </a:cubicBezTo>
                  <a:cubicBezTo>
                    <a:pt x="186" y="84"/>
                    <a:pt x="196" y="40"/>
                    <a:pt x="199" y="26"/>
                  </a:cubicBezTo>
                  <a:cubicBezTo>
                    <a:pt x="199" y="23"/>
                    <a:pt x="199" y="22"/>
                    <a:pt x="196" y="21"/>
                  </a:cubicBezTo>
                  <a:close/>
                  <a:moveTo>
                    <a:pt x="154" y="155"/>
                  </a:moveTo>
                  <a:cubicBezTo>
                    <a:pt x="155" y="155"/>
                    <a:pt x="155" y="155"/>
                    <a:pt x="155" y="155"/>
                  </a:cubicBezTo>
                  <a:cubicBezTo>
                    <a:pt x="154" y="158"/>
                    <a:pt x="154" y="158"/>
                    <a:pt x="154" y="158"/>
                  </a:cubicBezTo>
                  <a:cubicBezTo>
                    <a:pt x="154" y="159"/>
                    <a:pt x="154" y="160"/>
                    <a:pt x="155" y="160"/>
                  </a:cubicBezTo>
                  <a:cubicBezTo>
                    <a:pt x="156" y="160"/>
                    <a:pt x="157" y="160"/>
                    <a:pt x="157" y="159"/>
                  </a:cubicBezTo>
                  <a:cubicBezTo>
                    <a:pt x="158" y="156"/>
                    <a:pt x="158" y="156"/>
                    <a:pt x="158" y="156"/>
                  </a:cubicBezTo>
                  <a:cubicBezTo>
                    <a:pt x="158" y="156"/>
                    <a:pt x="158" y="156"/>
                    <a:pt x="158" y="156"/>
                  </a:cubicBezTo>
                  <a:cubicBezTo>
                    <a:pt x="158" y="156"/>
                    <a:pt x="168" y="148"/>
                    <a:pt x="172" y="144"/>
                  </a:cubicBezTo>
                  <a:cubicBezTo>
                    <a:pt x="147" y="138"/>
                    <a:pt x="147" y="138"/>
                    <a:pt x="147" y="138"/>
                  </a:cubicBezTo>
                  <a:cubicBezTo>
                    <a:pt x="149" y="144"/>
                    <a:pt x="154" y="155"/>
                    <a:pt x="154" y="155"/>
                  </a:cubicBezTo>
                  <a:close/>
                  <a:moveTo>
                    <a:pt x="128" y="118"/>
                  </a:moveTo>
                  <a:cubicBezTo>
                    <a:pt x="150" y="107"/>
                    <a:pt x="150" y="107"/>
                    <a:pt x="150" y="107"/>
                  </a:cubicBezTo>
                  <a:cubicBezTo>
                    <a:pt x="150" y="104"/>
                    <a:pt x="151" y="102"/>
                    <a:pt x="151" y="99"/>
                  </a:cubicBezTo>
                  <a:cubicBezTo>
                    <a:pt x="152" y="97"/>
                    <a:pt x="152" y="95"/>
                    <a:pt x="153" y="93"/>
                  </a:cubicBezTo>
                  <a:cubicBezTo>
                    <a:pt x="153" y="92"/>
                    <a:pt x="153" y="92"/>
                    <a:pt x="153" y="91"/>
                  </a:cubicBezTo>
                  <a:cubicBezTo>
                    <a:pt x="153" y="90"/>
                    <a:pt x="153" y="90"/>
                    <a:pt x="154" y="89"/>
                  </a:cubicBezTo>
                  <a:cubicBezTo>
                    <a:pt x="154" y="87"/>
                    <a:pt x="155" y="85"/>
                    <a:pt x="155" y="83"/>
                  </a:cubicBezTo>
                  <a:cubicBezTo>
                    <a:pt x="152" y="76"/>
                    <a:pt x="152" y="76"/>
                    <a:pt x="152" y="76"/>
                  </a:cubicBezTo>
                  <a:cubicBezTo>
                    <a:pt x="125" y="89"/>
                    <a:pt x="125" y="89"/>
                    <a:pt x="125" y="89"/>
                  </a:cubicBezTo>
                  <a:cubicBezTo>
                    <a:pt x="128" y="89"/>
                    <a:pt x="130" y="90"/>
                    <a:pt x="132" y="91"/>
                  </a:cubicBezTo>
                  <a:cubicBezTo>
                    <a:pt x="139" y="96"/>
                    <a:pt x="137" y="102"/>
                    <a:pt x="130" y="110"/>
                  </a:cubicBezTo>
                  <a:cubicBezTo>
                    <a:pt x="128" y="114"/>
                    <a:pt x="128" y="116"/>
                    <a:pt x="128" y="118"/>
                  </a:cubicBezTo>
                  <a:close/>
                  <a:moveTo>
                    <a:pt x="148" y="118"/>
                  </a:moveTo>
                  <a:cubicBezTo>
                    <a:pt x="146" y="124"/>
                    <a:pt x="145" y="128"/>
                    <a:pt x="144" y="131"/>
                  </a:cubicBezTo>
                  <a:cubicBezTo>
                    <a:pt x="143" y="132"/>
                    <a:pt x="143" y="132"/>
                    <a:pt x="143" y="132"/>
                  </a:cubicBezTo>
                  <a:cubicBezTo>
                    <a:pt x="64" y="171"/>
                    <a:pt x="64" y="171"/>
                    <a:pt x="64" y="171"/>
                  </a:cubicBezTo>
                  <a:cubicBezTo>
                    <a:pt x="58" y="174"/>
                    <a:pt x="50" y="172"/>
                    <a:pt x="47" y="166"/>
                  </a:cubicBezTo>
                  <a:cubicBezTo>
                    <a:pt x="3" y="75"/>
                    <a:pt x="3" y="75"/>
                    <a:pt x="3" y="75"/>
                  </a:cubicBezTo>
                  <a:cubicBezTo>
                    <a:pt x="0" y="69"/>
                    <a:pt x="2" y="62"/>
                    <a:pt x="8" y="59"/>
                  </a:cubicBezTo>
                  <a:cubicBezTo>
                    <a:pt x="122" y="3"/>
                    <a:pt x="122" y="3"/>
                    <a:pt x="122" y="3"/>
                  </a:cubicBezTo>
                  <a:cubicBezTo>
                    <a:pt x="129" y="0"/>
                    <a:pt x="136" y="2"/>
                    <a:pt x="139" y="8"/>
                  </a:cubicBezTo>
                  <a:cubicBezTo>
                    <a:pt x="162" y="56"/>
                    <a:pt x="162" y="56"/>
                    <a:pt x="162" y="56"/>
                  </a:cubicBezTo>
                  <a:cubicBezTo>
                    <a:pt x="160" y="64"/>
                    <a:pt x="159" y="71"/>
                    <a:pt x="157" y="76"/>
                  </a:cubicBezTo>
                  <a:cubicBezTo>
                    <a:pt x="127" y="16"/>
                    <a:pt x="127" y="16"/>
                    <a:pt x="127" y="16"/>
                  </a:cubicBezTo>
                  <a:cubicBezTo>
                    <a:pt x="16" y="70"/>
                    <a:pt x="16" y="70"/>
                    <a:pt x="16" y="70"/>
                  </a:cubicBezTo>
                  <a:cubicBezTo>
                    <a:pt x="58" y="157"/>
                    <a:pt x="58" y="157"/>
                    <a:pt x="58" y="157"/>
                  </a:cubicBezTo>
                  <a:cubicBezTo>
                    <a:pt x="149" y="113"/>
                    <a:pt x="149" y="113"/>
                    <a:pt x="149" y="113"/>
                  </a:cubicBezTo>
                  <a:cubicBezTo>
                    <a:pt x="148" y="115"/>
                    <a:pt x="148" y="116"/>
                    <a:pt x="148" y="118"/>
                  </a:cubicBezTo>
                  <a:close/>
                  <a:moveTo>
                    <a:pt x="26" y="106"/>
                  </a:moveTo>
                  <a:cubicBezTo>
                    <a:pt x="27" y="105"/>
                    <a:pt x="28" y="103"/>
                    <a:pt x="27" y="101"/>
                  </a:cubicBezTo>
                  <a:cubicBezTo>
                    <a:pt x="26" y="99"/>
                    <a:pt x="24" y="98"/>
                    <a:pt x="22" y="99"/>
                  </a:cubicBezTo>
                  <a:cubicBezTo>
                    <a:pt x="20" y="100"/>
                    <a:pt x="20" y="102"/>
                    <a:pt x="21" y="104"/>
                  </a:cubicBezTo>
                  <a:cubicBezTo>
                    <a:pt x="21" y="106"/>
                    <a:pt x="24" y="107"/>
                    <a:pt x="26" y="106"/>
                  </a:cubicBezTo>
                  <a:close/>
                  <a:moveTo>
                    <a:pt x="31" y="118"/>
                  </a:moveTo>
                  <a:cubicBezTo>
                    <a:pt x="33" y="117"/>
                    <a:pt x="34" y="115"/>
                    <a:pt x="33" y="113"/>
                  </a:cubicBezTo>
                  <a:cubicBezTo>
                    <a:pt x="32" y="111"/>
                    <a:pt x="30" y="110"/>
                    <a:pt x="28" y="111"/>
                  </a:cubicBezTo>
                  <a:cubicBezTo>
                    <a:pt x="26" y="112"/>
                    <a:pt x="25" y="114"/>
                    <a:pt x="26" y="116"/>
                  </a:cubicBezTo>
                  <a:cubicBezTo>
                    <a:pt x="27" y="118"/>
                    <a:pt x="29" y="119"/>
                    <a:pt x="31" y="118"/>
                  </a:cubicBezTo>
                  <a:close/>
                  <a:moveTo>
                    <a:pt x="39" y="124"/>
                  </a:moveTo>
                  <a:cubicBezTo>
                    <a:pt x="38" y="123"/>
                    <a:pt x="36" y="122"/>
                    <a:pt x="34" y="123"/>
                  </a:cubicBezTo>
                  <a:cubicBezTo>
                    <a:pt x="32" y="124"/>
                    <a:pt x="31" y="126"/>
                    <a:pt x="32" y="128"/>
                  </a:cubicBezTo>
                  <a:cubicBezTo>
                    <a:pt x="33" y="130"/>
                    <a:pt x="35" y="130"/>
                    <a:pt x="37" y="129"/>
                  </a:cubicBezTo>
                  <a:cubicBezTo>
                    <a:pt x="39" y="129"/>
                    <a:pt x="40" y="126"/>
                    <a:pt x="39" y="124"/>
                  </a:cubicBezTo>
                  <a:close/>
                  <a:moveTo>
                    <a:pt x="149" y="70"/>
                  </a:moveTo>
                  <a:cubicBezTo>
                    <a:pt x="109" y="60"/>
                    <a:pt x="109" y="60"/>
                    <a:pt x="109" y="60"/>
                  </a:cubicBezTo>
                  <a:cubicBezTo>
                    <a:pt x="98" y="85"/>
                    <a:pt x="98" y="85"/>
                    <a:pt x="98" y="85"/>
                  </a:cubicBezTo>
                  <a:cubicBezTo>
                    <a:pt x="65" y="76"/>
                    <a:pt x="65" y="76"/>
                    <a:pt x="65" y="76"/>
                  </a:cubicBezTo>
                  <a:cubicBezTo>
                    <a:pt x="45" y="120"/>
                    <a:pt x="45" y="120"/>
                    <a:pt x="45" y="120"/>
                  </a:cubicBezTo>
                  <a:cubicBezTo>
                    <a:pt x="23" y="74"/>
                    <a:pt x="23" y="74"/>
                    <a:pt x="23" y="74"/>
                  </a:cubicBezTo>
                  <a:cubicBezTo>
                    <a:pt x="126" y="23"/>
                    <a:pt x="126" y="23"/>
                    <a:pt x="126" y="23"/>
                  </a:cubicBezTo>
                  <a:lnTo>
                    <a:pt x="149" y="70"/>
                  </a:lnTo>
                  <a:close/>
                  <a:moveTo>
                    <a:pt x="125" y="38"/>
                  </a:moveTo>
                  <a:cubicBezTo>
                    <a:pt x="122" y="34"/>
                    <a:pt x="116" y="32"/>
                    <a:pt x="111" y="34"/>
                  </a:cubicBezTo>
                  <a:cubicBezTo>
                    <a:pt x="107" y="36"/>
                    <a:pt x="105" y="42"/>
                    <a:pt x="107" y="47"/>
                  </a:cubicBezTo>
                  <a:cubicBezTo>
                    <a:pt x="109" y="52"/>
                    <a:pt x="115" y="54"/>
                    <a:pt x="120" y="51"/>
                  </a:cubicBezTo>
                  <a:cubicBezTo>
                    <a:pt x="125" y="49"/>
                    <a:pt x="127" y="43"/>
                    <a:pt x="125" y="38"/>
                  </a:cubicBezTo>
                  <a:close/>
                  <a:moveTo>
                    <a:pt x="102" y="100"/>
                  </a:moveTo>
                  <a:cubicBezTo>
                    <a:pt x="48" y="126"/>
                    <a:pt x="48" y="126"/>
                    <a:pt x="48" y="126"/>
                  </a:cubicBezTo>
                  <a:cubicBezTo>
                    <a:pt x="60" y="151"/>
                    <a:pt x="60" y="151"/>
                    <a:pt x="60" y="151"/>
                  </a:cubicBezTo>
                  <a:cubicBezTo>
                    <a:pt x="83" y="140"/>
                    <a:pt x="83" y="140"/>
                    <a:pt x="83" y="140"/>
                  </a:cubicBezTo>
                  <a:cubicBezTo>
                    <a:pt x="87" y="131"/>
                    <a:pt x="87" y="131"/>
                    <a:pt x="87" y="131"/>
                  </a:cubicBezTo>
                  <a:cubicBezTo>
                    <a:pt x="89" y="124"/>
                    <a:pt x="96" y="120"/>
                    <a:pt x="102" y="115"/>
                  </a:cubicBezTo>
                  <a:cubicBezTo>
                    <a:pt x="108" y="111"/>
                    <a:pt x="113" y="107"/>
                    <a:pt x="115" y="103"/>
                  </a:cubicBezTo>
                  <a:cubicBezTo>
                    <a:pt x="115" y="101"/>
                    <a:pt x="115" y="101"/>
                    <a:pt x="115" y="101"/>
                  </a:cubicBezTo>
                  <a:cubicBezTo>
                    <a:pt x="113" y="99"/>
                    <a:pt x="106" y="99"/>
                    <a:pt x="102" y="100"/>
                  </a:cubicBezTo>
                  <a:close/>
                </a:path>
              </a:pathLst>
            </a:custGeom>
            <a:solidFill>
              <a:schemeClr val="accent4"/>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28" name="任意多边形: 形状 27"/>
            <p:cNvSpPr/>
            <p:nvPr/>
          </p:nvSpPr>
          <p:spPr bwMode="auto">
            <a:xfrm>
              <a:off x="7527592" y="3285407"/>
              <a:ext cx="410149" cy="301759"/>
            </a:xfrm>
            <a:custGeom>
              <a:avLst/>
              <a:gdLst>
                <a:gd name="T0" fmla="*/ 182 w 197"/>
                <a:gd name="T1" fmla="*/ 0 h 144"/>
                <a:gd name="T2" fmla="*/ 15 w 197"/>
                <a:gd name="T3" fmla="*/ 0 h 144"/>
                <a:gd name="T4" fmla="*/ 0 w 197"/>
                <a:gd name="T5" fmla="*/ 15 h 144"/>
                <a:gd name="T6" fmla="*/ 0 w 197"/>
                <a:gd name="T7" fmla="*/ 129 h 144"/>
                <a:gd name="T8" fmla="*/ 15 w 197"/>
                <a:gd name="T9" fmla="*/ 144 h 144"/>
                <a:gd name="T10" fmla="*/ 182 w 197"/>
                <a:gd name="T11" fmla="*/ 144 h 144"/>
                <a:gd name="T12" fmla="*/ 197 w 197"/>
                <a:gd name="T13" fmla="*/ 129 h 144"/>
                <a:gd name="T14" fmla="*/ 197 w 197"/>
                <a:gd name="T15" fmla="*/ 15 h 144"/>
                <a:gd name="T16" fmla="*/ 182 w 197"/>
                <a:gd name="T17" fmla="*/ 0 h 144"/>
                <a:gd name="T18" fmla="*/ 184 w 197"/>
                <a:gd name="T19" fmla="*/ 122 h 144"/>
                <a:gd name="T20" fmla="*/ 13 w 197"/>
                <a:gd name="T21" fmla="*/ 122 h 144"/>
                <a:gd name="T22" fmla="*/ 13 w 197"/>
                <a:gd name="T23" fmla="*/ 14 h 144"/>
                <a:gd name="T24" fmla="*/ 184 w 197"/>
                <a:gd name="T25" fmla="*/ 14 h 144"/>
                <a:gd name="T26" fmla="*/ 184 w 197"/>
                <a:gd name="T27" fmla="*/ 122 h 144"/>
                <a:gd name="T28" fmla="*/ 158 w 197"/>
                <a:gd name="T29" fmla="*/ 68 h 144"/>
                <a:gd name="T30" fmla="*/ 130 w 197"/>
                <a:gd name="T31" fmla="*/ 95 h 144"/>
                <a:gd name="T32" fmla="*/ 130 w 197"/>
                <a:gd name="T33" fmla="*/ 81 h 144"/>
                <a:gd name="T34" fmla="*/ 143 w 197"/>
                <a:gd name="T35" fmla="*/ 68 h 144"/>
                <a:gd name="T36" fmla="*/ 130 w 197"/>
                <a:gd name="T37" fmla="*/ 55 h 144"/>
                <a:gd name="T38" fmla="*/ 130 w 197"/>
                <a:gd name="T39" fmla="*/ 41 h 144"/>
                <a:gd name="T40" fmla="*/ 158 w 197"/>
                <a:gd name="T41" fmla="*/ 68 h 144"/>
                <a:gd name="T42" fmla="*/ 67 w 197"/>
                <a:gd name="T43" fmla="*/ 95 h 144"/>
                <a:gd name="T44" fmla="*/ 40 w 197"/>
                <a:gd name="T45" fmla="*/ 68 h 144"/>
                <a:gd name="T46" fmla="*/ 67 w 197"/>
                <a:gd name="T47" fmla="*/ 41 h 144"/>
                <a:gd name="T48" fmla="*/ 67 w 197"/>
                <a:gd name="T49" fmla="*/ 55 h 144"/>
                <a:gd name="T50" fmla="*/ 54 w 197"/>
                <a:gd name="T51" fmla="*/ 68 h 144"/>
                <a:gd name="T52" fmla="*/ 67 w 197"/>
                <a:gd name="T53" fmla="*/ 81 h 144"/>
                <a:gd name="T54" fmla="*/ 67 w 197"/>
                <a:gd name="T55" fmla="*/ 95 h 144"/>
                <a:gd name="T56" fmla="*/ 86 w 197"/>
                <a:gd name="T57" fmla="*/ 107 h 144"/>
                <a:gd name="T58" fmla="*/ 78 w 197"/>
                <a:gd name="T59" fmla="*/ 107 h 144"/>
                <a:gd name="T60" fmla="*/ 111 w 197"/>
                <a:gd name="T61" fmla="*/ 28 h 144"/>
                <a:gd name="T62" fmla="*/ 119 w 197"/>
                <a:gd name="T63" fmla="*/ 28 h 144"/>
                <a:gd name="T64" fmla="*/ 86 w 197"/>
                <a:gd name="T65"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 h="144">
                  <a:moveTo>
                    <a:pt x="182" y="0"/>
                  </a:moveTo>
                  <a:cubicBezTo>
                    <a:pt x="15" y="0"/>
                    <a:pt x="15" y="0"/>
                    <a:pt x="15" y="0"/>
                  </a:cubicBezTo>
                  <a:cubicBezTo>
                    <a:pt x="7" y="0"/>
                    <a:pt x="0" y="7"/>
                    <a:pt x="0" y="15"/>
                  </a:cubicBezTo>
                  <a:cubicBezTo>
                    <a:pt x="0" y="129"/>
                    <a:pt x="0" y="129"/>
                    <a:pt x="0" y="129"/>
                  </a:cubicBezTo>
                  <a:cubicBezTo>
                    <a:pt x="0" y="137"/>
                    <a:pt x="7" y="144"/>
                    <a:pt x="15" y="144"/>
                  </a:cubicBezTo>
                  <a:cubicBezTo>
                    <a:pt x="182" y="144"/>
                    <a:pt x="182" y="144"/>
                    <a:pt x="182" y="144"/>
                  </a:cubicBezTo>
                  <a:cubicBezTo>
                    <a:pt x="190" y="144"/>
                    <a:pt x="197" y="137"/>
                    <a:pt x="197" y="129"/>
                  </a:cubicBezTo>
                  <a:cubicBezTo>
                    <a:pt x="197" y="15"/>
                    <a:pt x="197" y="15"/>
                    <a:pt x="197" y="15"/>
                  </a:cubicBezTo>
                  <a:cubicBezTo>
                    <a:pt x="197" y="7"/>
                    <a:pt x="190" y="0"/>
                    <a:pt x="182" y="0"/>
                  </a:cubicBezTo>
                  <a:close/>
                  <a:moveTo>
                    <a:pt x="184" y="122"/>
                  </a:moveTo>
                  <a:cubicBezTo>
                    <a:pt x="13" y="122"/>
                    <a:pt x="13" y="122"/>
                    <a:pt x="13" y="122"/>
                  </a:cubicBezTo>
                  <a:cubicBezTo>
                    <a:pt x="13" y="14"/>
                    <a:pt x="13" y="14"/>
                    <a:pt x="13" y="14"/>
                  </a:cubicBezTo>
                  <a:cubicBezTo>
                    <a:pt x="184" y="14"/>
                    <a:pt x="184" y="14"/>
                    <a:pt x="184" y="14"/>
                  </a:cubicBezTo>
                  <a:lnTo>
                    <a:pt x="184" y="122"/>
                  </a:lnTo>
                  <a:close/>
                  <a:moveTo>
                    <a:pt x="158" y="68"/>
                  </a:moveTo>
                  <a:cubicBezTo>
                    <a:pt x="130" y="95"/>
                    <a:pt x="130" y="95"/>
                    <a:pt x="130" y="95"/>
                  </a:cubicBezTo>
                  <a:cubicBezTo>
                    <a:pt x="130" y="81"/>
                    <a:pt x="130" y="81"/>
                    <a:pt x="130" y="81"/>
                  </a:cubicBezTo>
                  <a:cubicBezTo>
                    <a:pt x="143" y="68"/>
                    <a:pt x="143" y="68"/>
                    <a:pt x="143" y="68"/>
                  </a:cubicBezTo>
                  <a:cubicBezTo>
                    <a:pt x="130" y="55"/>
                    <a:pt x="130" y="55"/>
                    <a:pt x="130" y="55"/>
                  </a:cubicBezTo>
                  <a:cubicBezTo>
                    <a:pt x="130" y="41"/>
                    <a:pt x="130" y="41"/>
                    <a:pt x="130" y="41"/>
                  </a:cubicBezTo>
                  <a:lnTo>
                    <a:pt x="158" y="68"/>
                  </a:lnTo>
                  <a:close/>
                  <a:moveTo>
                    <a:pt x="67" y="95"/>
                  </a:moveTo>
                  <a:cubicBezTo>
                    <a:pt x="40" y="68"/>
                    <a:pt x="40" y="68"/>
                    <a:pt x="40" y="68"/>
                  </a:cubicBezTo>
                  <a:cubicBezTo>
                    <a:pt x="67" y="41"/>
                    <a:pt x="67" y="41"/>
                    <a:pt x="67" y="41"/>
                  </a:cubicBezTo>
                  <a:cubicBezTo>
                    <a:pt x="67" y="55"/>
                    <a:pt x="67" y="55"/>
                    <a:pt x="67" y="55"/>
                  </a:cubicBezTo>
                  <a:cubicBezTo>
                    <a:pt x="54" y="68"/>
                    <a:pt x="54" y="68"/>
                    <a:pt x="54" y="68"/>
                  </a:cubicBezTo>
                  <a:cubicBezTo>
                    <a:pt x="67" y="81"/>
                    <a:pt x="67" y="81"/>
                    <a:pt x="67" y="81"/>
                  </a:cubicBezTo>
                  <a:lnTo>
                    <a:pt x="67" y="95"/>
                  </a:lnTo>
                  <a:close/>
                  <a:moveTo>
                    <a:pt x="86" y="107"/>
                  </a:moveTo>
                  <a:cubicBezTo>
                    <a:pt x="78" y="107"/>
                    <a:pt x="78" y="107"/>
                    <a:pt x="78" y="107"/>
                  </a:cubicBezTo>
                  <a:cubicBezTo>
                    <a:pt x="111" y="28"/>
                    <a:pt x="111" y="28"/>
                    <a:pt x="111" y="28"/>
                  </a:cubicBezTo>
                  <a:cubicBezTo>
                    <a:pt x="119" y="28"/>
                    <a:pt x="119" y="28"/>
                    <a:pt x="119" y="28"/>
                  </a:cubicBezTo>
                  <a:lnTo>
                    <a:pt x="86" y="107"/>
                  </a:lnTo>
                  <a:close/>
                </a:path>
              </a:pathLst>
            </a:custGeom>
            <a:solidFill>
              <a:schemeClr val="accent5"/>
            </a:solidFill>
            <a:ln>
              <a:noFill/>
            </a:ln>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sp>
          <p:nvSpPr>
            <p:cNvPr id="29" name="任意多边形: 形状 28"/>
            <p:cNvSpPr/>
            <p:nvPr/>
          </p:nvSpPr>
          <p:spPr bwMode="auto">
            <a:xfrm>
              <a:off x="7046744" y="4639398"/>
              <a:ext cx="489720" cy="492669"/>
            </a:xfrm>
            <a:custGeom>
              <a:avLst/>
              <a:gdLst>
                <a:gd name="T0" fmla="*/ 98 w 208"/>
                <a:gd name="T1" fmla="*/ 71 h 209"/>
                <a:gd name="T2" fmla="*/ 76 w 208"/>
                <a:gd name="T3" fmla="*/ 52 h 209"/>
                <a:gd name="T4" fmla="*/ 85 w 208"/>
                <a:gd name="T5" fmla="*/ 41 h 209"/>
                <a:gd name="T6" fmla="*/ 98 w 208"/>
                <a:gd name="T7" fmla="*/ 53 h 209"/>
                <a:gd name="T8" fmla="*/ 125 w 208"/>
                <a:gd name="T9" fmla="*/ 29 h 209"/>
                <a:gd name="T10" fmla="*/ 134 w 208"/>
                <a:gd name="T11" fmla="*/ 40 h 209"/>
                <a:gd name="T12" fmla="*/ 98 w 208"/>
                <a:gd name="T13" fmla="*/ 71 h 209"/>
                <a:gd name="T14" fmla="*/ 55 w 208"/>
                <a:gd name="T15" fmla="*/ 49 h 209"/>
                <a:gd name="T16" fmla="*/ 104 w 208"/>
                <a:gd name="T17" fmla="*/ 0 h 209"/>
                <a:gd name="T18" fmla="*/ 153 w 208"/>
                <a:gd name="T19" fmla="*/ 49 h 209"/>
                <a:gd name="T20" fmla="*/ 104 w 208"/>
                <a:gd name="T21" fmla="*/ 98 h 209"/>
                <a:gd name="T22" fmla="*/ 55 w 208"/>
                <a:gd name="T23" fmla="*/ 49 h 209"/>
                <a:gd name="T24" fmla="*/ 67 w 208"/>
                <a:gd name="T25" fmla="*/ 49 h 209"/>
                <a:gd name="T26" fmla="*/ 104 w 208"/>
                <a:gd name="T27" fmla="*/ 86 h 209"/>
                <a:gd name="T28" fmla="*/ 141 w 208"/>
                <a:gd name="T29" fmla="*/ 49 h 209"/>
                <a:gd name="T30" fmla="*/ 104 w 208"/>
                <a:gd name="T31" fmla="*/ 12 h 209"/>
                <a:gd name="T32" fmla="*/ 67 w 208"/>
                <a:gd name="T33" fmla="*/ 49 h 209"/>
                <a:gd name="T34" fmla="*/ 108 w 208"/>
                <a:gd name="T35" fmla="*/ 147 h 209"/>
                <a:gd name="T36" fmla="*/ 108 w 208"/>
                <a:gd name="T37" fmla="*/ 209 h 209"/>
                <a:gd name="T38" fmla="*/ 180 w 208"/>
                <a:gd name="T39" fmla="*/ 174 h 209"/>
                <a:gd name="T40" fmla="*/ 180 w 208"/>
                <a:gd name="T41" fmla="*/ 146 h 209"/>
                <a:gd name="T42" fmla="*/ 134 w 208"/>
                <a:gd name="T43" fmla="*/ 169 h 209"/>
                <a:gd name="T44" fmla="*/ 108 w 208"/>
                <a:gd name="T45" fmla="*/ 147 h 209"/>
                <a:gd name="T46" fmla="*/ 0 w 208"/>
                <a:gd name="T47" fmla="*/ 134 h 209"/>
                <a:gd name="T48" fmla="*/ 74 w 208"/>
                <a:gd name="T49" fmla="*/ 170 h 209"/>
                <a:gd name="T50" fmla="*/ 106 w 208"/>
                <a:gd name="T51" fmla="*/ 139 h 209"/>
                <a:gd name="T52" fmla="*/ 32 w 208"/>
                <a:gd name="T53" fmla="*/ 103 h 209"/>
                <a:gd name="T54" fmla="*/ 0 w 208"/>
                <a:gd name="T55" fmla="*/ 134 h 209"/>
                <a:gd name="T56" fmla="*/ 208 w 208"/>
                <a:gd name="T57" fmla="*/ 126 h 209"/>
                <a:gd name="T58" fmla="*/ 180 w 208"/>
                <a:gd name="T59" fmla="*/ 103 h 209"/>
                <a:gd name="T60" fmla="*/ 106 w 208"/>
                <a:gd name="T61" fmla="*/ 139 h 209"/>
                <a:gd name="T62" fmla="*/ 134 w 208"/>
                <a:gd name="T63" fmla="*/ 162 h 209"/>
                <a:gd name="T64" fmla="*/ 208 w 208"/>
                <a:gd name="T65" fmla="*/ 126 h 209"/>
                <a:gd name="T66" fmla="*/ 32 w 208"/>
                <a:gd name="T67" fmla="*/ 156 h 209"/>
                <a:gd name="T68" fmla="*/ 32 w 208"/>
                <a:gd name="T69" fmla="*/ 174 h 209"/>
                <a:gd name="T70" fmla="*/ 104 w 208"/>
                <a:gd name="T71" fmla="*/ 209 h 209"/>
                <a:gd name="T72" fmla="*/ 104 w 208"/>
                <a:gd name="T73" fmla="*/ 148 h 209"/>
                <a:gd name="T74" fmla="*/ 75 w 208"/>
                <a:gd name="T75" fmla="*/ 176 h 209"/>
                <a:gd name="T76" fmla="*/ 32 w 208"/>
                <a:gd name="T77" fmla="*/ 156 h 209"/>
                <a:gd name="T78" fmla="*/ 68 w 208"/>
                <a:gd name="T79" fmla="*/ 92 h 209"/>
                <a:gd name="T80" fmla="*/ 62 w 208"/>
                <a:gd name="T81" fmla="*/ 86 h 209"/>
                <a:gd name="T82" fmla="*/ 34 w 208"/>
                <a:gd name="T83" fmla="*/ 101 h 209"/>
                <a:gd name="T84" fmla="*/ 43 w 208"/>
                <a:gd name="T85" fmla="*/ 105 h 209"/>
                <a:gd name="T86" fmla="*/ 68 w 208"/>
                <a:gd name="T87" fmla="*/ 92 h 209"/>
                <a:gd name="T88" fmla="*/ 137 w 208"/>
                <a:gd name="T89" fmla="*/ 91 h 209"/>
                <a:gd name="T90" fmla="*/ 165 w 208"/>
                <a:gd name="T91" fmla="*/ 105 h 209"/>
                <a:gd name="T92" fmla="*/ 174 w 208"/>
                <a:gd name="T93" fmla="*/ 101 h 209"/>
                <a:gd name="T94" fmla="*/ 143 w 208"/>
                <a:gd name="T95" fmla="*/ 85 h 209"/>
                <a:gd name="T96" fmla="*/ 137 w 208"/>
                <a:gd name="T97" fmla="*/ 9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09">
                  <a:moveTo>
                    <a:pt x="98" y="71"/>
                  </a:moveTo>
                  <a:cubicBezTo>
                    <a:pt x="76" y="52"/>
                    <a:pt x="76" y="52"/>
                    <a:pt x="76" y="52"/>
                  </a:cubicBezTo>
                  <a:cubicBezTo>
                    <a:pt x="85" y="41"/>
                    <a:pt x="85" y="41"/>
                    <a:pt x="85" y="41"/>
                  </a:cubicBezTo>
                  <a:cubicBezTo>
                    <a:pt x="98" y="53"/>
                    <a:pt x="98" y="53"/>
                    <a:pt x="98" y="53"/>
                  </a:cubicBezTo>
                  <a:cubicBezTo>
                    <a:pt x="125" y="29"/>
                    <a:pt x="125" y="29"/>
                    <a:pt x="125" y="29"/>
                  </a:cubicBezTo>
                  <a:cubicBezTo>
                    <a:pt x="134" y="40"/>
                    <a:pt x="134" y="40"/>
                    <a:pt x="134" y="40"/>
                  </a:cubicBezTo>
                  <a:lnTo>
                    <a:pt x="98" y="71"/>
                  </a:lnTo>
                  <a:close/>
                  <a:moveTo>
                    <a:pt x="55" y="49"/>
                  </a:moveTo>
                  <a:cubicBezTo>
                    <a:pt x="55" y="22"/>
                    <a:pt x="77" y="0"/>
                    <a:pt x="104" y="0"/>
                  </a:cubicBezTo>
                  <a:cubicBezTo>
                    <a:pt x="131" y="0"/>
                    <a:pt x="153" y="22"/>
                    <a:pt x="153" y="49"/>
                  </a:cubicBezTo>
                  <a:cubicBezTo>
                    <a:pt x="153" y="76"/>
                    <a:pt x="131" y="98"/>
                    <a:pt x="104" y="98"/>
                  </a:cubicBezTo>
                  <a:cubicBezTo>
                    <a:pt x="77" y="98"/>
                    <a:pt x="55" y="76"/>
                    <a:pt x="55" y="49"/>
                  </a:cubicBezTo>
                  <a:close/>
                  <a:moveTo>
                    <a:pt x="67" y="49"/>
                  </a:moveTo>
                  <a:cubicBezTo>
                    <a:pt x="67" y="69"/>
                    <a:pt x="84" y="86"/>
                    <a:pt x="104" y="86"/>
                  </a:cubicBezTo>
                  <a:cubicBezTo>
                    <a:pt x="124" y="86"/>
                    <a:pt x="141" y="69"/>
                    <a:pt x="141" y="49"/>
                  </a:cubicBezTo>
                  <a:cubicBezTo>
                    <a:pt x="141" y="28"/>
                    <a:pt x="124" y="12"/>
                    <a:pt x="104" y="12"/>
                  </a:cubicBezTo>
                  <a:cubicBezTo>
                    <a:pt x="84" y="12"/>
                    <a:pt x="67" y="28"/>
                    <a:pt x="67" y="49"/>
                  </a:cubicBezTo>
                  <a:close/>
                  <a:moveTo>
                    <a:pt x="108" y="147"/>
                  </a:moveTo>
                  <a:cubicBezTo>
                    <a:pt x="108" y="209"/>
                    <a:pt x="108" y="209"/>
                    <a:pt x="108" y="209"/>
                  </a:cubicBezTo>
                  <a:cubicBezTo>
                    <a:pt x="180" y="174"/>
                    <a:pt x="180" y="174"/>
                    <a:pt x="180" y="174"/>
                  </a:cubicBezTo>
                  <a:cubicBezTo>
                    <a:pt x="180" y="146"/>
                    <a:pt x="180" y="146"/>
                    <a:pt x="180" y="146"/>
                  </a:cubicBezTo>
                  <a:cubicBezTo>
                    <a:pt x="134" y="169"/>
                    <a:pt x="134" y="169"/>
                    <a:pt x="134" y="169"/>
                  </a:cubicBezTo>
                  <a:lnTo>
                    <a:pt x="108" y="147"/>
                  </a:lnTo>
                  <a:close/>
                  <a:moveTo>
                    <a:pt x="0" y="134"/>
                  </a:moveTo>
                  <a:cubicBezTo>
                    <a:pt x="74" y="170"/>
                    <a:pt x="74" y="170"/>
                    <a:pt x="74" y="170"/>
                  </a:cubicBezTo>
                  <a:cubicBezTo>
                    <a:pt x="106" y="139"/>
                    <a:pt x="106" y="139"/>
                    <a:pt x="106" y="139"/>
                  </a:cubicBezTo>
                  <a:cubicBezTo>
                    <a:pt x="32" y="103"/>
                    <a:pt x="32" y="103"/>
                    <a:pt x="32" y="103"/>
                  </a:cubicBezTo>
                  <a:lnTo>
                    <a:pt x="0" y="134"/>
                  </a:lnTo>
                  <a:close/>
                  <a:moveTo>
                    <a:pt x="208" y="126"/>
                  </a:moveTo>
                  <a:cubicBezTo>
                    <a:pt x="180" y="103"/>
                    <a:pt x="180" y="103"/>
                    <a:pt x="180" y="103"/>
                  </a:cubicBezTo>
                  <a:cubicBezTo>
                    <a:pt x="106" y="139"/>
                    <a:pt x="106" y="139"/>
                    <a:pt x="106" y="139"/>
                  </a:cubicBezTo>
                  <a:cubicBezTo>
                    <a:pt x="134" y="162"/>
                    <a:pt x="134" y="162"/>
                    <a:pt x="134" y="162"/>
                  </a:cubicBezTo>
                  <a:lnTo>
                    <a:pt x="208" y="126"/>
                  </a:lnTo>
                  <a:close/>
                  <a:moveTo>
                    <a:pt x="32" y="156"/>
                  </a:moveTo>
                  <a:cubicBezTo>
                    <a:pt x="32" y="174"/>
                    <a:pt x="32" y="174"/>
                    <a:pt x="32" y="174"/>
                  </a:cubicBezTo>
                  <a:cubicBezTo>
                    <a:pt x="104" y="209"/>
                    <a:pt x="104" y="209"/>
                    <a:pt x="104" y="209"/>
                  </a:cubicBezTo>
                  <a:cubicBezTo>
                    <a:pt x="104" y="148"/>
                    <a:pt x="104" y="148"/>
                    <a:pt x="104" y="148"/>
                  </a:cubicBezTo>
                  <a:cubicBezTo>
                    <a:pt x="75" y="176"/>
                    <a:pt x="75" y="176"/>
                    <a:pt x="75" y="176"/>
                  </a:cubicBezTo>
                  <a:lnTo>
                    <a:pt x="32" y="156"/>
                  </a:lnTo>
                  <a:close/>
                  <a:moveTo>
                    <a:pt x="68" y="92"/>
                  </a:moveTo>
                  <a:cubicBezTo>
                    <a:pt x="66" y="90"/>
                    <a:pt x="64" y="88"/>
                    <a:pt x="62" y="86"/>
                  </a:cubicBezTo>
                  <a:cubicBezTo>
                    <a:pt x="34" y="101"/>
                    <a:pt x="34" y="101"/>
                    <a:pt x="34" y="101"/>
                  </a:cubicBezTo>
                  <a:cubicBezTo>
                    <a:pt x="43" y="105"/>
                    <a:pt x="43" y="105"/>
                    <a:pt x="43" y="105"/>
                  </a:cubicBezTo>
                  <a:lnTo>
                    <a:pt x="68" y="92"/>
                  </a:lnTo>
                  <a:close/>
                  <a:moveTo>
                    <a:pt x="137" y="91"/>
                  </a:moveTo>
                  <a:cubicBezTo>
                    <a:pt x="165" y="105"/>
                    <a:pt x="165" y="105"/>
                    <a:pt x="165" y="105"/>
                  </a:cubicBezTo>
                  <a:cubicBezTo>
                    <a:pt x="174" y="101"/>
                    <a:pt x="174" y="101"/>
                    <a:pt x="174" y="101"/>
                  </a:cubicBezTo>
                  <a:cubicBezTo>
                    <a:pt x="143" y="85"/>
                    <a:pt x="143" y="85"/>
                    <a:pt x="143" y="85"/>
                  </a:cubicBezTo>
                  <a:cubicBezTo>
                    <a:pt x="142" y="87"/>
                    <a:pt x="140" y="89"/>
                    <a:pt x="137" y="91"/>
                  </a:cubicBezTo>
                  <a:close/>
                </a:path>
              </a:pathLst>
            </a:custGeom>
            <a:solidFill>
              <a:schemeClr val="accent6"/>
            </a:solidFill>
            <a:ln>
              <a:noFill/>
            </a:ln>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cs typeface="+mn-ea"/>
                <a:sym typeface="Arial" panose="020B0604020202020204"/>
              </a:endParaRPr>
            </a:p>
          </p:txBody>
        </p:sp>
      </p:grpSp>
      <p:sp>
        <p:nvSpPr>
          <p:cNvPr id="62" name="iSlíďè"/>
          <p:cNvSpPr txBox="1"/>
          <p:nvPr/>
        </p:nvSpPr>
        <p:spPr bwMode="auto">
          <a:xfrm>
            <a:off x="3031101" y="4267569"/>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易用性</a:t>
            </a:r>
          </a:p>
        </p:txBody>
      </p:sp>
      <p:sp>
        <p:nvSpPr>
          <p:cNvPr id="64" name="iSlíďè"/>
          <p:cNvSpPr txBox="1"/>
          <p:nvPr/>
        </p:nvSpPr>
        <p:spPr bwMode="auto">
          <a:xfrm>
            <a:off x="2691992" y="2875347"/>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可修改性</a:t>
            </a:r>
          </a:p>
        </p:txBody>
      </p:sp>
      <p:sp>
        <p:nvSpPr>
          <p:cNvPr id="66" name="iSlíďè"/>
          <p:cNvSpPr txBox="1"/>
          <p:nvPr/>
        </p:nvSpPr>
        <p:spPr bwMode="auto">
          <a:xfrm>
            <a:off x="3455050" y="1435085"/>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可用性</a:t>
            </a:r>
          </a:p>
        </p:txBody>
      </p:sp>
      <p:sp>
        <p:nvSpPr>
          <p:cNvPr id="68" name="iSlíďè"/>
          <p:cNvSpPr txBox="1"/>
          <p:nvPr/>
        </p:nvSpPr>
        <p:spPr bwMode="auto">
          <a:xfrm>
            <a:off x="6751992" y="1460370"/>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性能</a:t>
            </a:r>
          </a:p>
        </p:txBody>
      </p:sp>
      <p:sp>
        <p:nvSpPr>
          <p:cNvPr id="72" name="iSlíďè"/>
          <p:cNvSpPr txBox="1"/>
          <p:nvPr/>
        </p:nvSpPr>
        <p:spPr bwMode="auto">
          <a:xfrm>
            <a:off x="7333565" y="2904291"/>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可测试性</a:t>
            </a:r>
          </a:p>
        </p:txBody>
      </p:sp>
      <p:sp>
        <p:nvSpPr>
          <p:cNvPr id="74" name="iSlíďè"/>
          <p:cNvSpPr txBox="1"/>
          <p:nvPr/>
        </p:nvSpPr>
        <p:spPr bwMode="auto">
          <a:xfrm>
            <a:off x="7084701" y="4350324"/>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ct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安全性</a:t>
            </a:r>
          </a:p>
        </p:txBody>
      </p:sp>
      <p:sp>
        <p:nvSpPr>
          <p:cNvPr id="6" name="标题 5"/>
          <p:cNvSpPr>
            <a:spLocks noGrp="1"/>
          </p:cNvSpPr>
          <p:nvPr>
            <p:ph type="title"/>
          </p:nvPr>
        </p:nvSpPr>
        <p:spPr>
          <a:xfrm>
            <a:off x="3902530" y="365127"/>
            <a:ext cx="4632865" cy="1082990"/>
          </a:xfrm>
        </p:spPr>
        <p:txBody>
          <a:bodyPr>
            <a:normAutofit/>
          </a:bodyPr>
          <a:lstStyle/>
          <a:p>
            <a:pPr algn="ctr"/>
            <a:r>
              <a:rPr lang="en-US" altLang="zh-CN" sz="4000" dirty="0">
                <a:solidFill>
                  <a:schemeClr val="bg1"/>
                </a:solidFill>
                <a:latin typeface="站酷小薇LOGO体" panose="02010600010101010101" pitchFamily="50" charset="-122"/>
                <a:ea typeface="站酷小薇LOGO体" panose="02010600010101010101" pitchFamily="50" charset="-122"/>
              </a:rPr>
              <a:t>Quality Attributes</a:t>
            </a:r>
            <a:endParaRPr lang="zh-CN" altLang="en-US" sz="4000" dirty="0">
              <a:solidFill>
                <a:schemeClr val="bg1"/>
              </a:solidFill>
              <a:latin typeface="站酷小薇LOGO体" panose="02010600010101010101" pitchFamily="50" charset="-122"/>
              <a:ea typeface="站酷小薇LOGO体" panose="02010600010101010101" pitchFamily="50" charset="-122"/>
            </a:endParaRPr>
          </a:p>
        </p:txBody>
      </p:sp>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54" y="9368"/>
            <a:ext cx="6858000" cy="6858000"/>
          </a:xfrm>
          <a:prstGeom prst="rect">
            <a:avLst/>
          </a:prstGeom>
        </p:spPr>
      </p:pic>
      <p:pic>
        <p:nvPicPr>
          <p:cNvPr id="52" name="图片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317262" y="-23775"/>
            <a:ext cx="6858000" cy="6858000"/>
          </a:xfrm>
          <a:prstGeom prst="rect">
            <a:avLst/>
          </a:prstGeom>
        </p:spPr>
      </p:pic>
      <p:cxnSp>
        <p:nvCxnSpPr>
          <p:cNvPr id="8" name="直接连接符 7">
            <a:extLst>
              <a:ext uri="{FF2B5EF4-FFF2-40B4-BE49-F238E27FC236}">
                <a16:creationId xmlns:a16="http://schemas.microsoft.com/office/drawing/2014/main" id="{DFA8888E-593C-4891-86F1-26924865F712}"/>
              </a:ext>
            </a:extLst>
          </p:cNvPr>
          <p:cNvCxnSpPr>
            <a:cxnSpLocks/>
          </p:cNvCxnSpPr>
          <p:nvPr/>
        </p:nvCxnSpPr>
        <p:spPr>
          <a:xfrm>
            <a:off x="3098800" y="1286999"/>
            <a:ext cx="1035396" cy="227740"/>
          </a:xfrm>
          <a:prstGeom prst="line">
            <a:avLst/>
          </a:prstGeom>
          <a:ln w="952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0" name="表格 9">
            <a:extLst>
              <a:ext uri="{FF2B5EF4-FFF2-40B4-BE49-F238E27FC236}">
                <a16:creationId xmlns:a16="http://schemas.microsoft.com/office/drawing/2014/main" id="{FB1B2AA3-AE5A-450F-A29E-9B22CBA64287}"/>
              </a:ext>
            </a:extLst>
          </p:cNvPr>
          <p:cNvGraphicFramePr>
            <a:graphicFrameLocks noGrp="1"/>
          </p:cNvGraphicFramePr>
          <p:nvPr>
            <p:extLst>
              <p:ext uri="{D42A27DB-BD31-4B8C-83A1-F6EECF244321}">
                <p14:modId xmlns:p14="http://schemas.microsoft.com/office/powerpoint/2010/main" val="921517739"/>
              </p:ext>
            </p:extLst>
          </p:nvPr>
        </p:nvGraphicFramePr>
        <p:xfrm>
          <a:off x="366624" y="280729"/>
          <a:ext cx="2699649" cy="1828800"/>
        </p:xfrm>
        <a:graphic>
          <a:graphicData uri="http://schemas.openxmlformats.org/drawingml/2006/table">
            <a:tbl>
              <a:tblPr>
                <a:tableStyleId>{5C22544A-7EE6-4342-B048-85BDC9FD1C3A}</a:tableStyleId>
              </a:tblPr>
              <a:tblGrid>
                <a:gridCol w="690532">
                  <a:extLst>
                    <a:ext uri="{9D8B030D-6E8A-4147-A177-3AD203B41FA5}">
                      <a16:colId xmlns:a16="http://schemas.microsoft.com/office/drawing/2014/main" val="1991342218"/>
                    </a:ext>
                  </a:extLst>
                </a:gridCol>
                <a:gridCol w="2009117">
                  <a:extLst>
                    <a:ext uri="{9D8B030D-6E8A-4147-A177-3AD203B41FA5}">
                      <a16:colId xmlns:a16="http://schemas.microsoft.com/office/drawing/2014/main" val="3109761641"/>
                    </a:ext>
                  </a:extLst>
                </a:gridCol>
              </a:tblGrid>
              <a:tr h="200373">
                <a:tc>
                  <a:txBody>
                    <a:bodyPr/>
                    <a:lstStyle/>
                    <a:p>
                      <a:pPr marL="0" marR="0" algn="just">
                        <a:spcBef>
                          <a:spcPts val="0"/>
                        </a:spcBef>
                        <a:spcAft>
                          <a:spcPts val="0"/>
                        </a:spcAft>
                      </a:pPr>
                      <a:r>
                        <a:rPr lang="zh-CN" altLang="en-US" sz="1050" kern="100">
                          <a:solidFill>
                            <a:schemeClr val="bg1"/>
                          </a:solidFill>
                          <a:effectLst/>
                        </a:rPr>
                        <a:t>刺激源</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dirty="0">
                          <a:solidFill>
                            <a:schemeClr val="bg1"/>
                          </a:solidFill>
                          <a:effectLst/>
                        </a:rPr>
                        <a:t>系统内部、系统外部</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35792168"/>
                  </a:ext>
                </a:extLst>
              </a:tr>
              <a:tr h="200373">
                <a:tc>
                  <a:txBody>
                    <a:bodyPr/>
                    <a:lstStyle/>
                    <a:p>
                      <a:pPr marL="0" marR="0" algn="just">
                        <a:spcBef>
                          <a:spcPts val="0"/>
                        </a:spcBef>
                        <a:spcAft>
                          <a:spcPts val="0"/>
                        </a:spcAft>
                      </a:pPr>
                      <a:r>
                        <a:rPr lang="zh-CN" altLang="en-US" sz="1050" kern="100">
                          <a:solidFill>
                            <a:schemeClr val="bg1"/>
                          </a:solidFill>
                          <a:effectLst/>
                        </a:rPr>
                        <a:t>刺激</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输入、响应不当、崩溃</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882801966"/>
                  </a:ext>
                </a:extLst>
              </a:tr>
              <a:tr h="200373">
                <a:tc>
                  <a:txBody>
                    <a:bodyPr/>
                    <a:lstStyle/>
                    <a:p>
                      <a:pPr marL="0" marR="0" algn="just">
                        <a:spcBef>
                          <a:spcPts val="0"/>
                        </a:spcBef>
                        <a:spcAft>
                          <a:spcPts val="0"/>
                        </a:spcAft>
                      </a:pPr>
                      <a:r>
                        <a:rPr lang="zh-CN" altLang="en-US" sz="1050" kern="100">
                          <a:solidFill>
                            <a:schemeClr val="bg1"/>
                          </a:solidFill>
                          <a:effectLst/>
                        </a:rPr>
                        <a:t>制品</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系统、存储器、进程</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1275035540"/>
                  </a:ext>
                </a:extLst>
              </a:tr>
              <a:tr h="200373">
                <a:tc>
                  <a:txBody>
                    <a:bodyPr/>
                    <a:lstStyle/>
                    <a:p>
                      <a:pPr marL="0" marR="0" algn="just">
                        <a:spcBef>
                          <a:spcPts val="0"/>
                        </a:spcBef>
                        <a:spcAft>
                          <a:spcPts val="0"/>
                        </a:spcAft>
                      </a:pPr>
                      <a:r>
                        <a:rPr lang="zh-CN" altLang="en-US" sz="1050" kern="100">
                          <a:solidFill>
                            <a:schemeClr val="bg1"/>
                          </a:solidFill>
                          <a:effectLst/>
                        </a:rPr>
                        <a:t>环境</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正常操作</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670138428"/>
                  </a:ext>
                </a:extLst>
              </a:tr>
              <a:tr h="327882">
                <a:tc>
                  <a:txBody>
                    <a:bodyPr/>
                    <a:lstStyle/>
                    <a:p>
                      <a:pPr marL="0" marR="0" algn="just">
                        <a:spcBef>
                          <a:spcPts val="0"/>
                        </a:spcBef>
                        <a:spcAft>
                          <a:spcPts val="0"/>
                        </a:spcAft>
                      </a:pPr>
                      <a:r>
                        <a:rPr lang="zh-CN" altLang="en-US" sz="1050" kern="100">
                          <a:solidFill>
                            <a:schemeClr val="bg1"/>
                          </a:solidFill>
                          <a:effectLst/>
                        </a:rPr>
                        <a:t>响应</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系统将检测时间并通知用户或系统管理员</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2129840338"/>
                  </a:ext>
                </a:extLst>
              </a:tr>
              <a:tr h="327882">
                <a:tc>
                  <a:txBody>
                    <a:bodyPr/>
                    <a:lstStyle/>
                    <a:p>
                      <a:pPr marL="0" marR="0" algn="just">
                        <a:spcBef>
                          <a:spcPts val="0"/>
                        </a:spcBef>
                        <a:spcAft>
                          <a:spcPts val="0"/>
                        </a:spcAft>
                      </a:pPr>
                      <a:r>
                        <a:rPr lang="zh-CN" altLang="en-US" sz="1050" kern="100">
                          <a:solidFill>
                            <a:schemeClr val="bg1"/>
                          </a:solidFill>
                          <a:effectLst/>
                        </a:rPr>
                        <a:t>相应度量</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dirty="0">
                          <a:solidFill>
                            <a:schemeClr val="bg1"/>
                          </a:solidFill>
                          <a:effectLst/>
                        </a:rPr>
                        <a:t>系统可用时间、异常或崩溃的修复时间</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3523312874"/>
                  </a:ext>
                </a:extLst>
              </a:tr>
            </a:tbl>
          </a:graphicData>
        </a:graphic>
      </p:graphicFrame>
      <p:graphicFrame>
        <p:nvGraphicFramePr>
          <p:cNvPr id="11" name="表格 10">
            <a:extLst>
              <a:ext uri="{FF2B5EF4-FFF2-40B4-BE49-F238E27FC236}">
                <a16:creationId xmlns:a16="http://schemas.microsoft.com/office/drawing/2014/main" id="{A7BDC925-2E7D-485F-98EE-F30D0E279686}"/>
              </a:ext>
            </a:extLst>
          </p:cNvPr>
          <p:cNvGraphicFramePr>
            <a:graphicFrameLocks noGrp="1"/>
          </p:cNvGraphicFramePr>
          <p:nvPr>
            <p:extLst>
              <p:ext uri="{D42A27DB-BD31-4B8C-83A1-F6EECF244321}">
                <p14:modId xmlns:p14="http://schemas.microsoft.com/office/powerpoint/2010/main" val="3240455400"/>
              </p:ext>
            </p:extLst>
          </p:nvPr>
        </p:nvGraphicFramePr>
        <p:xfrm>
          <a:off x="195984" y="2232640"/>
          <a:ext cx="2631240" cy="2468880"/>
        </p:xfrm>
        <a:graphic>
          <a:graphicData uri="http://schemas.openxmlformats.org/drawingml/2006/table">
            <a:tbl>
              <a:tblPr>
                <a:tableStyleId>{5C22544A-7EE6-4342-B048-85BDC9FD1C3A}</a:tableStyleId>
              </a:tblPr>
              <a:tblGrid>
                <a:gridCol w="673034">
                  <a:extLst>
                    <a:ext uri="{9D8B030D-6E8A-4147-A177-3AD203B41FA5}">
                      <a16:colId xmlns:a16="http://schemas.microsoft.com/office/drawing/2014/main" val="1644883868"/>
                    </a:ext>
                  </a:extLst>
                </a:gridCol>
                <a:gridCol w="1958206">
                  <a:extLst>
                    <a:ext uri="{9D8B030D-6E8A-4147-A177-3AD203B41FA5}">
                      <a16:colId xmlns:a16="http://schemas.microsoft.com/office/drawing/2014/main" val="235779117"/>
                    </a:ext>
                  </a:extLst>
                </a:gridCol>
              </a:tblGrid>
              <a:tr h="209683">
                <a:tc>
                  <a:txBody>
                    <a:bodyPr/>
                    <a:lstStyle/>
                    <a:p>
                      <a:pPr marL="0" marR="0" algn="just">
                        <a:spcBef>
                          <a:spcPts val="0"/>
                        </a:spcBef>
                        <a:spcAft>
                          <a:spcPts val="0"/>
                        </a:spcAft>
                      </a:pPr>
                      <a:r>
                        <a:rPr lang="zh-CN" altLang="en-US" sz="1050" kern="100">
                          <a:solidFill>
                            <a:schemeClr val="bg1"/>
                          </a:solidFill>
                          <a:effectLst/>
                        </a:rPr>
                        <a:t>刺激源</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a:solidFill>
                            <a:schemeClr val="bg1"/>
                          </a:solidFill>
                          <a:effectLst/>
                        </a:rPr>
                        <a:t>用户、开发人员、系统管理员</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9888532"/>
                  </a:ext>
                </a:extLst>
              </a:tr>
              <a:tr h="209683">
                <a:tc>
                  <a:txBody>
                    <a:bodyPr/>
                    <a:lstStyle/>
                    <a:p>
                      <a:pPr marL="0" marR="0" algn="just">
                        <a:spcBef>
                          <a:spcPts val="0"/>
                        </a:spcBef>
                        <a:spcAft>
                          <a:spcPts val="0"/>
                        </a:spcAft>
                      </a:pPr>
                      <a:r>
                        <a:rPr lang="zh-CN" altLang="en-US" sz="1050" kern="100" dirty="0">
                          <a:solidFill>
                            <a:schemeClr val="bg1"/>
                          </a:solidFill>
                          <a:effectLst/>
                        </a:rPr>
                        <a:t>刺激</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solidFill>
                            <a:schemeClr val="bg1"/>
                          </a:solidFill>
                          <a:effectLst/>
                        </a:rPr>
                        <a:t>希望修改功能、质量属性或系统容量</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8553135"/>
                  </a:ext>
                </a:extLst>
              </a:tr>
              <a:tr h="209683">
                <a:tc>
                  <a:txBody>
                    <a:bodyPr/>
                    <a:lstStyle/>
                    <a:p>
                      <a:pPr marL="0" marR="0" algn="just">
                        <a:spcBef>
                          <a:spcPts val="0"/>
                        </a:spcBef>
                        <a:spcAft>
                          <a:spcPts val="0"/>
                        </a:spcAft>
                      </a:pPr>
                      <a:r>
                        <a:rPr lang="zh-CN" altLang="en-US" sz="1050" kern="100">
                          <a:solidFill>
                            <a:schemeClr val="bg1"/>
                          </a:solidFill>
                          <a:effectLst/>
                        </a:rPr>
                        <a:t>制品</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solidFill>
                            <a:schemeClr val="bg1"/>
                          </a:solidFill>
                          <a:effectLst/>
                        </a:rPr>
                        <a:t>系统界面、环境或与系统交互的页面</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742219"/>
                  </a:ext>
                </a:extLst>
              </a:tr>
              <a:tr h="209683">
                <a:tc>
                  <a:txBody>
                    <a:bodyPr/>
                    <a:lstStyle/>
                    <a:p>
                      <a:pPr marL="0" marR="0" algn="just">
                        <a:spcBef>
                          <a:spcPts val="0"/>
                        </a:spcBef>
                        <a:spcAft>
                          <a:spcPts val="0"/>
                        </a:spcAft>
                      </a:pPr>
                      <a:r>
                        <a:rPr lang="zh-CN" altLang="en-US" sz="1050" kern="100">
                          <a:solidFill>
                            <a:schemeClr val="bg1"/>
                          </a:solidFill>
                          <a:effectLst/>
                        </a:rPr>
                        <a:t>环境</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solidFill>
                            <a:schemeClr val="bg1"/>
                          </a:solidFill>
                          <a:effectLst/>
                        </a:rPr>
                        <a:t>设计系统时、构建系统时、系统运行时</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9302538"/>
                  </a:ext>
                </a:extLst>
              </a:tr>
              <a:tr h="343117">
                <a:tc>
                  <a:txBody>
                    <a:bodyPr/>
                    <a:lstStyle/>
                    <a:p>
                      <a:pPr marL="0" marR="0" algn="just">
                        <a:spcBef>
                          <a:spcPts val="0"/>
                        </a:spcBef>
                        <a:spcAft>
                          <a:spcPts val="0"/>
                        </a:spcAft>
                      </a:pPr>
                      <a:r>
                        <a:rPr lang="zh-CN" altLang="en-US" sz="1050" kern="100">
                          <a:solidFill>
                            <a:schemeClr val="bg1"/>
                          </a:solidFill>
                          <a:effectLst/>
                        </a:rPr>
                        <a:t>响应</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a:solidFill>
                            <a:schemeClr val="bg1"/>
                          </a:solidFill>
                          <a:effectLst/>
                        </a:rPr>
                        <a:t>查找需要修改的模块在代码中的位置并在不会影响其他模块的前提下进行修改，修改完成后需要进行测试以及部署</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6400869"/>
                  </a:ext>
                </a:extLst>
              </a:tr>
              <a:tr h="209683">
                <a:tc>
                  <a:txBody>
                    <a:bodyPr/>
                    <a:lstStyle/>
                    <a:p>
                      <a:pPr marL="0" marR="0" algn="just">
                        <a:spcBef>
                          <a:spcPts val="0"/>
                        </a:spcBef>
                        <a:spcAft>
                          <a:spcPts val="0"/>
                        </a:spcAft>
                      </a:pPr>
                      <a:r>
                        <a:rPr lang="zh-CN" altLang="en-US" sz="1050" kern="100">
                          <a:solidFill>
                            <a:schemeClr val="bg1"/>
                          </a:solidFill>
                          <a:effectLst/>
                        </a:rPr>
                        <a:t>相应度量</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just">
                        <a:spcBef>
                          <a:spcPts val="0"/>
                        </a:spcBef>
                        <a:spcAft>
                          <a:spcPts val="0"/>
                        </a:spcAft>
                      </a:pPr>
                      <a:r>
                        <a:rPr lang="zh-CN" altLang="en-US" sz="1050" kern="100" dirty="0">
                          <a:solidFill>
                            <a:schemeClr val="bg1"/>
                          </a:solidFill>
                          <a:effectLst/>
                        </a:rPr>
                        <a:t>度量修改的成本和修改的影响</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3453752"/>
                  </a:ext>
                </a:extLst>
              </a:tr>
            </a:tbl>
          </a:graphicData>
        </a:graphic>
      </p:graphicFrame>
      <p:cxnSp>
        <p:nvCxnSpPr>
          <p:cNvPr id="13" name="直接箭头连接符 12">
            <a:extLst>
              <a:ext uri="{FF2B5EF4-FFF2-40B4-BE49-F238E27FC236}">
                <a16:creationId xmlns:a16="http://schemas.microsoft.com/office/drawing/2014/main" id="{F8EB7452-060E-4643-BBC1-483584215EEF}"/>
              </a:ext>
            </a:extLst>
          </p:cNvPr>
          <p:cNvCxnSpPr/>
          <p:nvPr/>
        </p:nvCxnSpPr>
        <p:spPr>
          <a:xfrm>
            <a:off x="2856510" y="3050945"/>
            <a:ext cx="402241" cy="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4" name="表格 13">
            <a:extLst>
              <a:ext uri="{FF2B5EF4-FFF2-40B4-BE49-F238E27FC236}">
                <a16:creationId xmlns:a16="http://schemas.microsoft.com/office/drawing/2014/main" id="{0A17F563-C395-4282-9C6E-E707A65AFA6E}"/>
              </a:ext>
            </a:extLst>
          </p:cNvPr>
          <p:cNvGraphicFramePr>
            <a:graphicFrameLocks noGrp="1"/>
          </p:cNvGraphicFramePr>
          <p:nvPr>
            <p:extLst>
              <p:ext uri="{D42A27DB-BD31-4B8C-83A1-F6EECF244321}">
                <p14:modId xmlns:p14="http://schemas.microsoft.com/office/powerpoint/2010/main" val="503633253"/>
              </p:ext>
            </p:extLst>
          </p:nvPr>
        </p:nvGraphicFramePr>
        <p:xfrm>
          <a:off x="430351" y="3760426"/>
          <a:ext cx="2438544" cy="2589052"/>
        </p:xfrm>
        <a:graphic>
          <a:graphicData uri="http://schemas.openxmlformats.org/drawingml/2006/table">
            <a:tbl>
              <a:tblPr>
                <a:tableStyleId>{5C22544A-7EE6-4342-B048-85BDC9FD1C3A}</a:tableStyleId>
              </a:tblPr>
              <a:tblGrid>
                <a:gridCol w="623746">
                  <a:extLst>
                    <a:ext uri="{9D8B030D-6E8A-4147-A177-3AD203B41FA5}">
                      <a16:colId xmlns:a16="http://schemas.microsoft.com/office/drawing/2014/main" val="805693170"/>
                    </a:ext>
                  </a:extLst>
                </a:gridCol>
                <a:gridCol w="1814798">
                  <a:extLst>
                    <a:ext uri="{9D8B030D-6E8A-4147-A177-3AD203B41FA5}">
                      <a16:colId xmlns:a16="http://schemas.microsoft.com/office/drawing/2014/main" val="1162740633"/>
                    </a:ext>
                  </a:extLst>
                </a:gridCol>
              </a:tblGrid>
              <a:tr h="456967">
                <a:tc>
                  <a:txBody>
                    <a:bodyPr/>
                    <a:lstStyle/>
                    <a:p>
                      <a:pPr marL="0" marR="0" algn="just">
                        <a:spcBef>
                          <a:spcPts val="0"/>
                        </a:spcBef>
                        <a:spcAft>
                          <a:spcPts val="0"/>
                        </a:spcAft>
                      </a:pPr>
                      <a:r>
                        <a:rPr lang="zh-CN" altLang="en-US" sz="1050" kern="100">
                          <a:solidFill>
                            <a:schemeClr val="bg1"/>
                          </a:solidFill>
                          <a:effectLst/>
                        </a:rPr>
                        <a:t>刺激源</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用户</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1224533380"/>
                  </a:ext>
                </a:extLst>
              </a:tr>
              <a:tr h="346814">
                <a:tc>
                  <a:txBody>
                    <a:bodyPr/>
                    <a:lstStyle/>
                    <a:p>
                      <a:pPr marL="0" marR="0" algn="just">
                        <a:spcBef>
                          <a:spcPts val="0"/>
                        </a:spcBef>
                        <a:spcAft>
                          <a:spcPts val="0"/>
                        </a:spcAft>
                      </a:pPr>
                      <a:r>
                        <a:rPr lang="zh-CN" altLang="en-US" sz="1050" kern="100">
                          <a:solidFill>
                            <a:schemeClr val="bg1"/>
                          </a:solidFill>
                          <a:effectLst/>
                        </a:rPr>
                        <a:t>刺激</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使用系统</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135902755"/>
                  </a:ext>
                </a:extLst>
              </a:tr>
              <a:tr h="346814">
                <a:tc>
                  <a:txBody>
                    <a:bodyPr/>
                    <a:lstStyle/>
                    <a:p>
                      <a:pPr marL="0" marR="0" algn="just">
                        <a:spcBef>
                          <a:spcPts val="0"/>
                        </a:spcBef>
                        <a:spcAft>
                          <a:spcPts val="0"/>
                        </a:spcAft>
                      </a:pPr>
                      <a:r>
                        <a:rPr lang="zh-CN" altLang="en-US" sz="1050" kern="100">
                          <a:solidFill>
                            <a:schemeClr val="bg1"/>
                          </a:solidFill>
                          <a:effectLst/>
                        </a:rPr>
                        <a:t>制品</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系统</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1374706978"/>
                  </a:ext>
                </a:extLst>
              </a:tr>
              <a:tr h="346814">
                <a:tc>
                  <a:txBody>
                    <a:bodyPr/>
                    <a:lstStyle/>
                    <a:p>
                      <a:pPr marL="0" marR="0" algn="just">
                        <a:spcBef>
                          <a:spcPts val="0"/>
                        </a:spcBef>
                        <a:spcAft>
                          <a:spcPts val="0"/>
                        </a:spcAft>
                      </a:pPr>
                      <a:r>
                        <a:rPr lang="zh-CN" altLang="en-US" sz="1050" kern="100">
                          <a:solidFill>
                            <a:schemeClr val="bg1"/>
                          </a:solidFill>
                          <a:effectLst/>
                        </a:rPr>
                        <a:t>环境</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系统运行时</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2420718635"/>
                  </a:ext>
                </a:extLst>
              </a:tr>
              <a:tr h="456967">
                <a:tc>
                  <a:txBody>
                    <a:bodyPr/>
                    <a:lstStyle/>
                    <a:p>
                      <a:pPr marL="0" marR="0" algn="just">
                        <a:spcBef>
                          <a:spcPts val="0"/>
                        </a:spcBef>
                        <a:spcAft>
                          <a:spcPts val="0"/>
                        </a:spcAft>
                      </a:pPr>
                      <a:r>
                        <a:rPr lang="zh-CN" altLang="en-US" sz="1050" kern="100">
                          <a:solidFill>
                            <a:schemeClr val="bg1"/>
                          </a:solidFill>
                          <a:effectLst/>
                        </a:rPr>
                        <a:t>响应</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根据用户所触发的事件提供对应的服务</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1768421863"/>
                  </a:ext>
                </a:extLst>
              </a:tr>
              <a:tr h="634676">
                <a:tc>
                  <a:txBody>
                    <a:bodyPr/>
                    <a:lstStyle/>
                    <a:p>
                      <a:pPr marL="0" marR="0" algn="just">
                        <a:spcBef>
                          <a:spcPts val="0"/>
                        </a:spcBef>
                        <a:spcAft>
                          <a:spcPts val="0"/>
                        </a:spcAft>
                      </a:pPr>
                      <a:r>
                        <a:rPr lang="zh-CN" altLang="en-US" sz="1050" kern="100">
                          <a:solidFill>
                            <a:schemeClr val="bg1"/>
                          </a:solidFill>
                          <a:effectLst/>
                        </a:rPr>
                        <a:t>相应度量</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dirty="0">
                          <a:solidFill>
                            <a:schemeClr val="bg1"/>
                          </a:solidFill>
                          <a:effectLst/>
                        </a:rPr>
                        <a:t>完成服务所需时间，错误数量，用户满意度</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638051856"/>
                  </a:ext>
                </a:extLst>
              </a:tr>
            </a:tbl>
          </a:graphicData>
        </a:graphic>
      </p:graphicFrame>
      <p:cxnSp>
        <p:nvCxnSpPr>
          <p:cNvPr id="16" name="直接箭头连接符 15">
            <a:extLst>
              <a:ext uri="{FF2B5EF4-FFF2-40B4-BE49-F238E27FC236}">
                <a16:creationId xmlns:a16="http://schemas.microsoft.com/office/drawing/2014/main" id="{62B04CC8-C00C-4F4C-AB2B-77AAE955E29F}"/>
              </a:ext>
            </a:extLst>
          </p:cNvPr>
          <p:cNvCxnSpPr/>
          <p:nvPr/>
        </p:nvCxnSpPr>
        <p:spPr>
          <a:xfrm flipV="1">
            <a:off x="3031101" y="4641680"/>
            <a:ext cx="644572" cy="746226"/>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7" name="表格 16">
            <a:extLst>
              <a:ext uri="{FF2B5EF4-FFF2-40B4-BE49-F238E27FC236}">
                <a16:creationId xmlns:a16="http://schemas.microsoft.com/office/drawing/2014/main" id="{8BB8D265-199F-429B-9720-407AA5780D28}"/>
              </a:ext>
            </a:extLst>
          </p:cNvPr>
          <p:cNvGraphicFramePr>
            <a:graphicFrameLocks noGrp="1"/>
          </p:cNvGraphicFramePr>
          <p:nvPr>
            <p:extLst>
              <p:ext uri="{D42A27DB-BD31-4B8C-83A1-F6EECF244321}">
                <p14:modId xmlns:p14="http://schemas.microsoft.com/office/powerpoint/2010/main" val="3447698579"/>
              </p:ext>
            </p:extLst>
          </p:nvPr>
        </p:nvGraphicFramePr>
        <p:xfrm>
          <a:off x="9438263" y="292190"/>
          <a:ext cx="2377927" cy="1668780"/>
        </p:xfrm>
        <a:graphic>
          <a:graphicData uri="http://schemas.openxmlformats.org/drawingml/2006/table">
            <a:tbl>
              <a:tblPr>
                <a:tableStyleId>{5C22544A-7EE6-4342-B048-85BDC9FD1C3A}</a:tableStyleId>
              </a:tblPr>
              <a:tblGrid>
                <a:gridCol w="608240">
                  <a:extLst>
                    <a:ext uri="{9D8B030D-6E8A-4147-A177-3AD203B41FA5}">
                      <a16:colId xmlns:a16="http://schemas.microsoft.com/office/drawing/2014/main" val="581216941"/>
                    </a:ext>
                  </a:extLst>
                </a:gridCol>
                <a:gridCol w="1769687">
                  <a:extLst>
                    <a:ext uri="{9D8B030D-6E8A-4147-A177-3AD203B41FA5}">
                      <a16:colId xmlns:a16="http://schemas.microsoft.com/office/drawing/2014/main" val="2489289546"/>
                    </a:ext>
                  </a:extLst>
                </a:gridCol>
              </a:tblGrid>
              <a:tr h="236993">
                <a:tc>
                  <a:txBody>
                    <a:bodyPr/>
                    <a:lstStyle/>
                    <a:p>
                      <a:pPr marL="0" marR="0" algn="just">
                        <a:spcBef>
                          <a:spcPts val="0"/>
                        </a:spcBef>
                        <a:spcAft>
                          <a:spcPts val="0"/>
                        </a:spcAft>
                      </a:pPr>
                      <a:r>
                        <a:rPr lang="zh-CN" altLang="en-US" sz="1050" kern="100">
                          <a:solidFill>
                            <a:schemeClr val="bg1"/>
                          </a:solidFill>
                          <a:effectLst/>
                        </a:rPr>
                        <a:t>刺激源</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系统内部或系统外部</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274382535"/>
                  </a:ext>
                </a:extLst>
              </a:tr>
              <a:tr h="236993">
                <a:tc>
                  <a:txBody>
                    <a:bodyPr/>
                    <a:lstStyle/>
                    <a:p>
                      <a:pPr marL="0" marR="0" algn="just">
                        <a:spcBef>
                          <a:spcPts val="0"/>
                        </a:spcBef>
                        <a:spcAft>
                          <a:spcPts val="0"/>
                        </a:spcAft>
                      </a:pPr>
                      <a:r>
                        <a:rPr lang="zh-CN" altLang="en-US" sz="1050" kern="100">
                          <a:solidFill>
                            <a:schemeClr val="bg1"/>
                          </a:solidFill>
                          <a:effectLst/>
                        </a:rPr>
                        <a:t>刺激</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定期事件、随机事件</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1201078450"/>
                  </a:ext>
                </a:extLst>
              </a:tr>
              <a:tr h="236993">
                <a:tc>
                  <a:txBody>
                    <a:bodyPr/>
                    <a:lstStyle/>
                    <a:p>
                      <a:pPr marL="0" marR="0" algn="just">
                        <a:spcBef>
                          <a:spcPts val="0"/>
                        </a:spcBef>
                        <a:spcAft>
                          <a:spcPts val="0"/>
                        </a:spcAft>
                      </a:pPr>
                      <a:r>
                        <a:rPr lang="zh-CN" altLang="en-US" sz="1050" kern="100">
                          <a:solidFill>
                            <a:schemeClr val="bg1"/>
                          </a:solidFill>
                          <a:effectLst/>
                        </a:rPr>
                        <a:t>制品</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系统</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3867668591"/>
                  </a:ext>
                </a:extLst>
              </a:tr>
              <a:tr h="236993">
                <a:tc>
                  <a:txBody>
                    <a:bodyPr/>
                    <a:lstStyle/>
                    <a:p>
                      <a:pPr marL="0" marR="0" algn="just">
                        <a:spcBef>
                          <a:spcPts val="0"/>
                        </a:spcBef>
                        <a:spcAft>
                          <a:spcPts val="0"/>
                        </a:spcAft>
                      </a:pPr>
                      <a:r>
                        <a:rPr lang="zh-CN" altLang="en-US" sz="1050" kern="100">
                          <a:solidFill>
                            <a:schemeClr val="bg1"/>
                          </a:solidFill>
                          <a:effectLst/>
                        </a:rPr>
                        <a:t>环境</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正常模式</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4256938369"/>
                  </a:ext>
                </a:extLst>
              </a:tr>
              <a:tr h="236993">
                <a:tc>
                  <a:txBody>
                    <a:bodyPr/>
                    <a:lstStyle/>
                    <a:p>
                      <a:pPr marL="0" marR="0" algn="just">
                        <a:spcBef>
                          <a:spcPts val="0"/>
                        </a:spcBef>
                        <a:spcAft>
                          <a:spcPts val="0"/>
                        </a:spcAft>
                      </a:pPr>
                      <a:r>
                        <a:rPr lang="zh-CN" altLang="en-US" sz="1050" kern="100">
                          <a:solidFill>
                            <a:schemeClr val="bg1"/>
                          </a:solidFill>
                          <a:effectLst/>
                        </a:rPr>
                        <a:t>响应</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处理事件</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614289567"/>
                  </a:ext>
                </a:extLst>
              </a:tr>
              <a:tr h="236993">
                <a:tc>
                  <a:txBody>
                    <a:bodyPr/>
                    <a:lstStyle/>
                    <a:p>
                      <a:pPr marL="0" marR="0" algn="just">
                        <a:spcBef>
                          <a:spcPts val="0"/>
                        </a:spcBef>
                        <a:spcAft>
                          <a:spcPts val="0"/>
                        </a:spcAft>
                      </a:pPr>
                      <a:r>
                        <a:rPr lang="zh-CN" altLang="en-US" sz="1050" kern="100">
                          <a:solidFill>
                            <a:schemeClr val="bg1"/>
                          </a:solidFill>
                          <a:effectLst/>
                        </a:rPr>
                        <a:t>相应度量</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dirty="0">
                          <a:solidFill>
                            <a:schemeClr val="bg1"/>
                          </a:solidFill>
                          <a:effectLst/>
                        </a:rPr>
                        <a:t>度量等待时间、吞吐量、缺失率</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3070978177"/>
                  </a:ext>
                </a:extLst>
              </a:tr>
            </a:tbl>
          </a:graphicData>
        </a:graphic>
      </p:graphicFrame>
      <p:cxnSp>
        <p:nvCxnSpPr>
          <p:cNvPr id="53" name="直接箭头连接符 52">
            <a:extLst>
              <a:ext uri="{FF2B5EF4-FFF2-40B4-BE49-F238E27FC236}">
                <a16:creationId xmlns:a16="http://schemas.microsoft.com/office/drawing/2014/main" id="{08317558-5C97-4156-AD13-DEF8A325AB1D}"/>
              </a:ext>
            </a:extLst>
          </p:cNvPr>
          <p:cNvCxnSpPr/>
          <p:nvPr/>
        </p:nvCxnSpPr>
        <p:spPr>
          <a:xfrm flipV="1">
            <a:off x="8303650" y="809625"/>
            <a:ext cx="911083" cy="705114"/>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54" name="表格 53">
            <a:extLst>
              <a:ext uri="{FF2B5EF4-FFF2-40B4-BE49-F238E27FC236}">
                <a16:creationId xmlns:a16="http://schemas.microsoft.com/office/drawing/2014/main" id="{3798B75C-BD72-4CFB-A332-A353D57F9338}"/>
              </a:ext>
            </a:extLst>
          </p:cNvPr>
          <p:cNvGraphicFramePr>
            <a:graphicFrameLocks noGrp="1"/>
          </p:cNvGraphicFramePr>
          <p:nvPr>
            <p:extLst>
              <p:ext uri="{D42A27DB-BD31-4B8C-83A1-F6EECF244321}">
                <p14:modId xmlns:p14="http://schemas.microsoft.com/office/powerpoint/2010/main" val="3730381434"/>
              </p:ext>
            </p:extLst>
          </p:nvPr>
        </p:nvGraphicFramePr>
        <p:xfrm>
          <a:off x="9621745" y="2143873"/>
          <a:ext cx="2187689" cy="2148840"/>
        </p:xfrm>
        <a:graphic>
          <a:graphicData uri="http://schemas.openxmlformats.org/drawingml/2006/table">
            <a:tbl>
              <a:tblPr>
                <a:tableStyleId>{5C22544A-7EE6-4342-B048-85BDC9FD1C3A}</a:tableStyleId>
              </a:tblPr>
              <a:tblGrid>
                <a:gridCol w="559580">
                  <a:extLst>
                    <a:ext uri="{9D8B030D-6E8A-4147-A177-3AD203B41FA5}">
                      <a16:colId xmlns:a16="http://schemas.microsoft.com/office/drawing/2014/main" val="2923558199"/>
                    </a:ext>
                  </a:extLst>
                </a:gridCol>
                <a:gridCol w="1628109">
                  <a:extLst>
                    <a:ext uri="{9D8B030D-6E8A-4147-A177-3AD203B41FA5}">
                      <a16:colId xmlns:a16="http://schemas.microsoft.com/office/drawing/2014/main" val="4244952783"/>
                    </a:ext>
                  </a:extLst>
                </a:gridCol>
              </a:tblGrid>
              <a:tr h="229691">
                <a:tc>
                  <a:txBody>
                    <a:bodyPr/>
                    <a:lstStyle/>
                    <a:p>
                      <a:pPr marL="0" marR="0" algn="just">
                        <a:spcBef>
                          <a:spcPts val="0"/>
                        </a:spcBef>
                        <a:spcAft>
                          <a:spcPts val="0"/>
                        </a:spcAft>
                      </a:pPr>
                      <a:r>
                        <a:rPr lang="zh-CN" altLang="en-US" sz="1050" kern="100">
                          <a:solidFill>
                            <a:schemeClr val="bg1"/>
                          </a:solidFill>
                          <a:effectLst/>
                        </a:rPr>
                        <a:t>刺激源</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各类测试人员（单元测试、集成测试、验收、用户）</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2346293010"/>
                  </a:ext>
                </a:extLst>
              </a:tr>
              <a:tr h="229691">
                <a:tc>
                  <a:txBody>
                    <a:bodyPr/>
                    <a:lstStyle/>
                    <a:p>
                      <a:pPr marL="0" marR="0" algn="just">
                        <a:spcBef>
                          <a:spcPts val="0"/>
                        </a:spcBef>
                        <a:spcAft>
                          <a:spcPts val="0"/>
                        </a:spcAft>
                      </a:pPr>
                      <a:r>
                        <a:rPr lang="zh-CN" altLang="en-US" sz="1050" kern="100">
                          <a:solidFill>
                            <a:schemeClr val="bg1"/>
                          </a:solidFill>
                          <a:effectLst/>
                        </a:rPr>
                        <a:t>刺激</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测试</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664195286"/>
                  </a:ext>
                </a:extLst>
              </a:tr>
              <a:tr h="229691">
                <a:tc>
                  <a:txBody>
                    <a:bodyPr/>
                    <a:lstStyle/>
                    <a:p>
                      <a:pPr marL="0" marR="0" algn="just">
                        <a:spcBef>
                          <a:spcPts val="0"/>
                        </a:spcBef>
                        <a:spcAft>
                          <a:spcPts val="0"/>
                        </a:spcAft>
                      </a:pPr>
                      <a:r>
                        <a:rPr lang="zh-CN" altLang="en-US" sz="1050" kern="100">
                          <a:solidFill>
                            <a:schemeClr val="bg1"/>
                          </a:solidFill>
                          <a:effectLst/>
                        </a:rPr>
                        <a:t>制品</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代码段或完整的应用</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3655232267"/>
                  </a:ext>
                </a:extLst>
              </a:tr>
              <a:tr h="229691">
                <a:tc>
                  <a:txBody>
                    <a:bodyPr/>
                    <a:lstStyle/>
                    <a:p>
                      <a:pPr marL="0" marR="0" algn="just">
                        <a:spcBef>
                          <a:spcPts val="0"/>
                        </a:spcBef>
                        <a:spcAft>
                          <a:spcPts val="0"/>
                        </a:spcAft>
                      </a:pPr>
                      <a:r>
                        <a:rPr lang="zh-CN" altLang="en-US" sz="1050" kern="100">
                          <a:solidFill>
                            <a:schemeClr val="bg1"/>
                          </a:solidFill>
                          <a:effectLst/>
                        </a:rPr>
                        <a:t>环境</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设计时、开发时、编译时、部署时</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2350317854"/>
                  </a:ext>
                </a:extLst>
              </a:tr>
              <a:tr h="229691">
                <a:tc>
                  <a:txBody>
                    <a:bodyPr/>
                    <a:lstStyle/>
                    <a:p>
                      <a:pPr marL="0" marR="0" algn="just">
                        <a:spcBef>
                          <a:spcPts val="0"/>
                        </a:spcBef>
                        <a:spcAft>
                          <a:spcPts val="0"/>
                        </a:spcAft>
                      </a:pPr>
                      <a:r>
                        <a:rPr lang="zh-CN" altLang="en-US" sz="1050" kern="100">
                          <a:solidFill>
                            <a:schemeClr val="bg1"/>
                          </a:solidFill>
                          <a:effectLst/>
                        </a:rPr>
                        <a:t>响应</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提供测试的状态值、测试环境与案例的准备</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2616392725"/>
                  </a:ext>
                </a:extLst>
              </a:tr>
              <a:tr h="229691">
                <a:tc>
                  <a:txBody>
                    <a:bodyPr/>
                    <a:lstStyle/>
                    <a:p>
                      <a:pPr marL="0" marR="0" algn="just">
                        <a:spcBef>
                          <a:spcPts val="0"/>
                        </a:spcBef>
                        <a:spcAft>
                          <a:spcPts val="0"/>
                        </a:spcAft>
                      </a:pPr>
                      <a:r>
                        <a:rPr lang="zh-CN" altLang="en-US" sz="1050" kern="100">
                          <a:solidFill>
                            <a:schemeClr val="bg1"/>
                          </a:solidFill>
                          <a:effectLst/>
                        </a:rPr>
                        <a:t>相应度量</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dirty="0">
                          <a:solidFill>
                            <a:schemeClr val="bg1"/>
                          </a:solidFill>
                          <a:effectLst/>
                        </a:rPr>
                        <a:t>测试成本、出现故障的概率、执行的时间等</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3412440483"/>
                  </a:ext>
                </a:extLst>
              </a:tr>
            </a:tbl>
          </a:graphicData>
        </a:graphic>
      </p:graphicFrame>
      <p:cxnSp>
        <p:nvCxnSpPr>
          <p:cNvPr id="56" name="直接箭头连接符 55">
            <a:extLst>
              <a:ext uri="{FF2B5EF4-FFF2-40B4-BE49-F238E27FC236}">
                <a16:creationId xmlns:a16="http://schemas.microsoft.com/office/drawing/2014/main" id="{99B5BC7D-700C-47E5-9274-BAE9C1856D27}"/>
              </a:ext>
            </a:extLst>
          </p:cNvPr>
          <p:cNvCxnSpPr>
            <a:cxnSpLocks/>
            <a:endCxn id="72" idx="3"/>
          </p:cNvCxnSpPr>
          <p:nvPr/>
        </p:nvCxnSpPr>
        <p:spPr>
          <a:xfrm>
            <a:off x="8947823" y="3079889"/>
            <a:ext cx="581573" cy="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59" name="表格 58">
            <a:extLst>
              <a:ext uri="{FF2B5EF4-FFF2-40B4-BE49-F238E27FC236}">
                <a16:creationId xmlns:a16="http://schemas.microsoft.com/office/drawing/2014/main" id="{FAF90FC9-BEEC-40CC-9BE2-9A7FD06D7027}"/>
              </a:ext>
            </a:extLst>
          </p:cNvPr>
          <p:cNvGraphicFramePr>
            <a:graphicFrameLocks noGrp="1"/>
          </p:cNvGraphicFramePr>
          <p:nvPr>
            <p:extLst>
              <p:ext uri="{D42A27DB-BD31-4B8C-83A1-F6EECF244321}">
                <p14:modId xmlns:p14="http://schemas.microsoft.com/office/powerpoint/2010/main" val="1566879173"/>
              </p:ext>
            </p:extLst>
          </p:nvPr>
        </p:nvGraphicFramePr>
        <p:xfrm>
          <a:off x="9280531" y="3813159"/>
          <a:ext cx="2825743" cy="2683894"/>
        </p:xfrm>
        <a:graphic>
          <a:graphicData uri="http://schemas.openxmlformats.org/drawingml/2006/table">
            <a:tbl>
              <a:tblPr>
                <a:tableStyleId>{5C22544A-7EE6-4342-B048-85BDC9FD1C3A}</a:tableStyleId>
              </a:tblPr>
              <a:tblGrid>
                <a:gridCol w="722786">
                  <a:extLst>
                    <a:ext uri="{9D8B030D-6E8A-4147-A177-3AD203B41FA5}">
                      <a16:colId xmlns:a16="http://schemas.microsoft.com/office/drawing/2014/main" val="2584208455"/>
                    </a:ext>
                  </a:extLst>
                </a:gridCol>
                <a:gridCol w="2102957">
                  <a:extLst>
                    <a:ext uri="{9D8B030D-6E8A-4147-A177-3AD203B41FA5}">
                      <a16:colId xmlns:a16="http://schemas.microsoft.com/office/drawing/2014/main" val="3478561818"/>
                    </a:ext>
                  </a:extLst>
                </a:gridCol>
              </a:tblGrid>
              <a:tr h="314073">
                <a:tc>
                  <a:txBody>
                    <a:bodyPr/>
                    <a:lstStyle/>
                    <a:p>
                      <a:pPr marL="0" marR="0" algn="just">
                        <a:spcBef>
                          <a:spcPts val="0"/>
                        </a:spcBef>
                        <a:spcAft>
                          <a:spcPts val="0"/>
                        </a:spcAft>
                      </a:pPr>
                      <a:r>
                        <a:rPr lang="zh-CN" altLang="en-US" sz="1050" kern="100">
                          <a:solidFill>
                            <a:schemeClr val="bg1"/>
                          </a:solidFill>
                          <a:effectLst/>
                        </a:rPr>
                        <a:t>刺激源</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对敏感资源进行访问的用户</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1155305980"/>
                  </a:ext>
                </a:extLst>
              </a:tr>
              <a:tr h="513937">
                <a:tc>
                  <a:txBody>
                    <a:bodyPr/>
                    <a:lstStyle/>
                    <a:p>
                      <a:pPr marL="0" marR="0" algn="just">
                        <a:spcBef>
                          <a:spcPts val="0"/>
                        </a:spcBef>
                        <a:spcAft>
                          <a:spcPts val="0"/>
                        </a:spcAft>
                      </a:pPr>
                      <a:r>
                        <a:rPr lang="zh-CN" altLang="en-US" sz="1050" kern="100">
                          <a:solidFill>
                            <a:schemeClr val="bg1"/>
                          </a:solidFill>
                          <a:effectLst/>
                        </a:rPr>
                        <a:t>刺激</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试图访问敏感资源或试图使用系统提供的服务</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2251954303"/>
                  </a:ext>
                </a:extLst>
              </a:tr>
              <a:tr h="314073">
                <a:tc>
                  <a:txBody>
                    <a:bodyPr/>
                    <a:lstStyle/>
                    <a:p>
                      <a:pPr marL="0" marR="0" algn="just">
                        <a:spcBef>
                          <a:spcPts val="0"/>
                        </a:spcBef>
                        <a:spcAft>
                          <a:spcPts val="0"/>
                        </a:spcAft>
                      </a:pPr>
                      <a:r>
                        <a:rPr lang="zh-CN" altLang="en-US" sz="1050" kern="100">
                          <a:solidFill>
                            <a:schemeClr val="bg1"/>
                          </a:solidFill>
                          <a:effectLst/>
                        </a:rPr>
                        <a:t>制品</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系统中的数据与服务</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139497928"/>
                  </a:ext>
                </a:extLst>
              </a:tr>
              <a:tr h="314073">
                <a:tc>
                  <a:txBody>
                    <a:bodyPr/>
                    <a:lstStyle/>
                    <a:p>
                      <a:pPr marL="0" marR="0" algn="just">
                        <a:spcBef>
                          <a:spcPts val="0"/>
                        </a:spcBef>
                        <a:spcAft>
                          <a:spcPts val="0"/>
                        </a:spcAft>
                      </a:pPr>
                      <a:r>
                        <a:rPr lang="zh-CN" altLang="en-US" sz="1050" kern="100">
                          <a:solidFill>
                            <a:schemeClr val="bg1"/>
                          </a:solidFill>
                          <a:effectLst/>
                        </a:rPr>
                        <a:t>环境</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正常模式</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1925988235"/>
                  </a:ext>
                </a:extLst>
              </a:tr>
              <a:tr h="713801">
                <a:tc>
                  <a:txBody>
                    <a:bodyPr/>
                    <a:lstStyle/>
                    <a:p>
                      <a:pPr marL="0" marR="0" algn="just">
                        <a:spcBef>
                          <a:spcPts val="0"/>
                        </a:spcBef>
                        <a:spcAft>
                          <a:spcPts val="0"/>
                        </a:spcAft>
                      </a:pPr>
                      <a:r>
                        <a:rPr lang="zh-CN" altLang="en-US" sz="1050" kern="100">
                          <a:solidFill>
                            <a:schemeClr val="bg1"/>
                          </a:solidFill>
                          <a:effectLst/>
                        </a:rPr>
                        <a:t>响应</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a:solidFill>
                            <a:schemeClr val="bg1"/>
                          </a:solidFill>
                          <a:effectLst/>
                        </a:rPr>
                        <a:t>对用户进行验证并阻止或允许该用户访问敏感资源或使用系统提供的服务</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4282372064"/>
                  </a:ext>
                </a:extLst>
              </a:tr>
              <a:tr h="513937">
                <a:tc>
                  <a:txBody>
                    <a:bodyPr/>
                    <a:lstStyle/>
                    <a:p>
                      <a:pPr marL="0" marR="0" algn="just">
                        <a:spcBef>
                          <a:spcPts val="0"/>
                        </a:spcBef>
                        <a:spcAft>
                          <a:spcPts val="0"/>
                        </a:spcAft>
                      </a:pPr>
                      <a:r>
                        <a:rPr lang="zh-CN" altLang="en-US" sz="1050" kern="100">
                          <a:solidFill>
                            <a:schemeClr val="bg1"/>
                          </a:solidFill>
                          <a:effectLst/>
                        </a:rPr>
                        <a:t>相应度量</a:t>
                      </a:r>
                      <a:endParaRPr lang="zh-CN" altLang="en-US" sz="1050" kern="100">
                        <a:solidFill>
                          <a:schemeClr val="bg1"/>
                        </a:solidFill>
                        <a:effectLst/>
                        <a:latin typeface="Times New Roman" panose="02020603050405020304" pitchFamily="18" charset="0"/>
                        <a:ea typeface="宋体" panose="02010600030101010101" pitchFamily="2" charset="-122"/>
                      </a:endParaRPr>
                    </a:p>
                  </a:txBody>
                  <a:tcPr marL="68580" marR="68580">
                    <a:noFill/>
                  </a:tcPr>
                </a:tc>
                <a:tc>
                  <a:txBody>
                    <a:bodyPr/>
                    <a:lstStyle/>
                    <a:p>
                      <a:pPr marL="0" marR="0" algn="just">
                        <a:spcBef>
                          <a:spcPts val="0"/>
                        </a:spcBef>
                        <a:spcAft>
                          <a:spcPts val="0"/>
                        </a:spcAft>
                      </a:pPr>
                      <a:r>
                        <a:rPr lang="zh-CN" altLang="en-US" sz="1050" kern="100" dirty="0">
                          <a:solidFill>
                            <a:schemeClr val="bg1"/>
                          </a:solidFill>
                          <a:effectLst/>
                        </a:rPr>
                        <a:t>使用安全措施所需要的时间或资源；增加安全性所需的成本</a:t>
                      </a:r>
                      <a:endParaRPr lang="zh-CN" altLang="en-US" sz="1050" kern="100" dirty="0">
                        <a:solidFill>
                          <a:schemeClr val="bg1"/>
                        </a:solidFill>
                        <a:effectLst/>
                        <a:latin typeface="Times New Roman" panose="02020603050405020304" pitchFamily="18" charset="0"/>
                        <a:ea typeface="宋体" panose="02010600030101010101" pitchFamily="2" charset="-122"/>
                      </a:endParaRPr>
                    </a:p>
                  </a:txBody>
                  <a:tcPr marL="68580" marR="68580">
                    <a:noFill/>
                  </a:tcPr>
                </a:tc>
                <a:extLst>
                  <a:ext uri="{0D108BD9-81ED-4DB2-BD59-A6C34878D82A}">
                    <a16:rowId xmlns:a16="http://schemas.microsoft.com/office/drawing/2014/main" val="3251952300"/>
                  </a:ext>
                </a:extLst>
              </a:tr>
            </a:tbl>
          </a:graphicData>
        </a:graphic>
      </p:graphicFrame>
      <p:cxnSp>
        <p:nvCxnSpPr>
          <p:cNvPr id="69" name="直接箭头连接符 68">
            <a:extLst>
              <a:ext uri="{FF2B5EF4-FFF2-40B4-BE49-F238E27FC236}">
                <a16:creationId xmlns:a16="http://schemas.microsoft.com/office/drawing/2014/main" id="{3613526D-80D7-43A3-B160-F2C79F276D41}"/>
              </a:ext>
            </a:extLst>
          </p:cNvPr>
          <p:cNvCxnSpPr/>
          <p:nvPr/>
        </p:nvCxnSpPr>
        <p:spPr>
          <a:xfrm>
            <a:off x="8582167" y="4454824"/>
            <a:ext cx="525991" cy="1027115"/>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75" name="图片 74">
            <a:extLst>
              <a:ext uri="{FF2B5EF4-FFF2-40B4-BE49-F238E27FC236}">
                <a16:creationId xmlns:a16="http://schemas.microsoft.com/office/drawing/2014/main" id="{97B5C4B6-0BC6-4D08-BDA1-20FA68ABE1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629" y="2836145"/>
            <a:ext cx="1776186" cy="783857"/>
          </a:xfrm>
          <a:prstGeom prst="rect">
            <a:avLst/>
          </a:prstGeom>
        </p:spPr>
      </p:pic>
    </p:spTree>
    <p:extLst>
      <p:ext uri="{BB962C8B-B14F-4D97-AF65-F5344CB8AC3E}">
        <p14:creationId xmlns:p14="http://schemas.microsoft.com/office/powerpoint/2010/main" val="379250562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down)">
                                      <p:cBhvr>
                                        <p:cTn id="18" dur="500"/>
                                        <p:tgtEl>
                                          <p:spTgt spid="64"/>
                                        </p:tgtEl>
                                      </p:cBhvr>
                                    </p:animEffect>
                                  </p:childTnLst>
                                </p:cTn>
                              </p:par>
                            </p:childTnLst>
                          </p:cTn>
                        </p:par>
                        <p:par>
                          <p:cTn id="19" fill="hold">
                            <p:stCondLst>
                              <p:cond delay="500"/>
                            </p:stCondLst>
                            <p:childTnLst>
                              <p:par>
                                <p:cTn id="20" presetID="22" presetClass="exit" presetSubtype="4" fill="hold" nodeType="afterEffect">
                                  <p:stCondLst>
                                    <p:cond delay="0"/>
                                  </p:stCondLst>
                                  <p:childTnLst>
                                    <p:animEffect transition="out" filter="wipe(down)">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childTnLst>
                          </p:cTn>
                        </p:par>
                        <p:par>
                          <p:cTn id="37" fill="hold">
                            <p:stCondLst>
                              <p:cond delay="500"/>
                            </p:stCondLst>
                            <p:childTnLst>
                              <p:par>
                                <p:cTn id="38" presetID="22" presetClass="exit" presetSubtype="4" fill="hold" nodeType="afterEffect">
                                  <p:stCondLst>
                                    <p:cond delay="0"/>
                                  </p:stCondLst>
                                  <p:childTnLst>
                                    <p:animEffect transition="out" filter="wipe(down)">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22" presetClass="exit" presetSubtype="4" fill="hold" nodeType="withEffect">
                                  <p:stCondLst>
                                    <p:cond delay="0"/>
                                  </p:stCondLst>
                                  <p:childTnLst>
                                    <p:animEffect transition="out" filter="wipe(down)">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22" presetClass="entr" presetSubtype="4"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wipe(down)">
                                      <p:cBhvr>
                                        <p:cTn id="54" dur="500"/>
                                        <p:tgtEl>
                                          <p:spTgt spid="68"/>
                                        </p:tgtEl>
                                      </p:cBhvr>
                                    </p:animEffect>
                                  </p:childTnLst>
                                </p:cTn>
                              </p:par>
                            </p:childTnLst>
                          </p:cTn>
                        </p:par>
                        <p:par>
                          <p:cTn id="55" fill="hold">
                            <p:stCondLst>
                              <p:cond delay="500"/>
                            </p:stCondLst>
                            <p:childTnLst>
                              <p:par>
                                <p:cTn id="56" presetID="22" presetClass="exit" presetSubtype="4" fill="hold" nodeType="afterEffect">
                                  <p:stCondLst>
                                    <p:cond delay="0"/>
                                  </p:stCondLst>
                                  <p:childTnLst>
                                    <p:animEffect transition="out" filter="wipe(down)">
                                      <p:cBhvr>
                                        <p:cTn id="57" dur="500"/>
                                        <p:tgtEl>
                                          <p:spTgt spid="8"/>
                                        </p:tgtEl>
                                      </p:cBhvr>
                                    </p:animEffect>
                                    <p:set>
                                      <p:cBhvr>
                                        <p:cTn id="58" dur="1" fill="hold">
                                          <p:stCondLst>
                                            <p:cond delay="499"/>
                                          </p:stCondLst>
                                        </p:cTn>
                                        <p:tgtEl>
                                          <p:spTgt spid="8"/>
                                        </p:tgtEl>
                                        <p:attrNameLst>
                                          <p:attrName>style.visibility</p:attrName>
                                        </p:attrNameLst>
                                      </p:cBhvr>
                                      <p:to>
                                        <p:strVal val="hidden"/>
                                      </p:to>
                                    </p:set>
                                  </p:childTnLst>
                                </p:cTn>
                              </p:par>
                              <p:par>
                                <p:cTn id="59" presetID="22" presetClass="exit" presetSubtype="4" fill="hold" nodeType="withEffect">
                                  <p:stCondLst>
                                    <p:cond delay="0"/>
                                  </p:stCondLst>
                                  <p:childTnLst>
                                    <p:animEffect transition="out" filter="wipe(down)">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22" presetClass="entr" presetSubtype="4" fill="hold"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down)">
                                      <p:cBhvr>
                                        <p:cTn id="72" dur="500"/>
                                        <p:tgtEl>
                                          <p:spTgt spid="72"/>
                                        </p:tgtEl>
                                      </p:cBhvr>
                                    </p:animEffect>
                                  </p:childTnLst>
                                </p:cTn>
                              </p:par>
                            </p:childTnLst>
                          </p:cTn>
                        </p:par>
                        <p:par>
                          <p:cTn id="73" fill="hold">
                            <p:stCondLst>
                              <p:cond delay="500"/>
                            </p:stCondLst>
                            <p:childTnLst>
                              <p:par>
                                <p:cTn id="74" presetID="22" presetClass="exit" presetSubtype="4" fill="hold" nodeType="afterEffect">
                                  <p:stCondLst>
                                    <p:cond delay="0"/>
                                  </p:stCondLst>
                                  <p:childTnLst>
                                    <p:animEffect transition="out" filter="wipe(down)">
                                      <p:cBhvr>
                                        <p:cTn id="75" dur="500"/>
                                        <p:tgtEl>
                                          <p:spTgt spid="53"/>
                                        </p:tgtEl>
                                      </p:cBhvr>
                                    </p:animEffect>
                                    <p:set>
                                      <p:cBhvr>
                                        <p:cTn id="76" dur="1" fill="hold">
                                          <p:stCondLst>
                                            <p:cond delay="499"/>
                                          </p:stCondLst>
                                        </p:cTn>
                                        <p:tgtEl>
                                          <p:spTgt spid="53"/>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17"/>
                                        </p:tgtEl>
                                      </p:cBhvr>
                                    </p:animEffect>
                                    <p:set>
                                      <p:cBhvr>
                                        <p:cTn id="79" dur="1" fill="hold">
                                          <p:stCondLst>
                                            <p:cond delay="499"/>
                                          </p:stCondLst>
                                        </p:cTn>
                                        <p:tgtEl>
                                          <p:spTgt spid="17"/>
                                        </p:tgtEl>
                                        <p:attrNameLst>
                                          <p:attrName>style.visibility</p:attrName>
                                        </p:attrNameLst>
                                      </p:cBhvr>
                                      <p:to>
                                        <p:strVal val="hidden"/>
                                      </p:to>
                                    </p:set>
                                  </p:childTnLst>
                                </p:cTn>
                              </p:par>
                              <p:par>
                                <p:cTn id="80" presetID="22" presetClass="entr" presetSubtype="4" fill="hold"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down)">
                                      <p:cBhvr>
                                        <p:cTn id="82" dur="500"/>
                                        <p:tgtEl>
                                          <p:spTgt spid="56"/>
                                        </p:tgtEl>
                                      </p:cBhvr>
                                    </p:animEffect>
                                  </p:childTnLst>
                                </p:cTn>
                              </p:par>
                              <p:par>
                                <p:cTn id="83" presetID="22" presetClass="entr" presetSubtype="4" fill="hold"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wipe(down)">
                                      <p:cBhvr>
                                        <p:cTn id="85" dur="500"/>
                                        <p:tgtEl>
                                          <p:spTgt spid="5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wipe(down)">
                                      <p:cBhvr>
                                        <p:cTn id="90" dur="500"/>
                                        <p:tgtEl>
                                          <p:spTgt spid="74"/>
                                        </p:tgtEl>
                                      </p:cBhvr>
                                    </p:animEffect>
                                  </p:childTnLst>
                                </p:cTn>
                              </p:par>
                            </p:childTnLst>
                          </p:cTn>
                        </p:par>
                        <p:par>
                          <p:cTn id="91" fill="hold">
                            <p:stCondLst>
                              <p:cond delay="500"/>
                            </p:stCondLst>
                            <p:childTnLst>
                              <p:par>
                                <p:cTn id="92" presetID="22" presetClass="exit" presetSubtype="4" fill="hold" nodeType="afterEffect">
                                  <p:stCondLst>
                                    <p:cond delay="0"/>
                                  </p:stCondLst>
                                  <p:childTnLst>
                                    <p:animEffect transition="out" filter="wipe(down)">
                                      <p:cBhvr>
                                        <p:cTn id="93" dur="500"/>
                                        <p:tgtEl>
                                          <p:spTgt spid="56"/>
                                        </p:tgtEl>
                                      </p:cBhvr>
                                    </p:animEffect>
                                    <p:set>
                                      <p:cBhvr>
                                        <p:cTn id="94" dur="1" fill="hold">
                                          <p:stCondLst>
                                            <p:cond delay="499"/>
                                          </p:stCondLst>
                                        </p:cTn>
                                        <p:tgtEl>
                                          <p:spTgt spid="56"/>
                                        </p:tgtEl>
                                        <p:attrNameLst>
                                          <p:attrName>style.visibility</p:attrName>
                                        </p:attrNameLst>
                                      </p:cBhvr>
                                      <p:to>
                                        <p:strVal val="hidden"/>
                                      </p:to>
                                    </p:set>
                                  </p:childTnLst>
                                </p:cTn>
                              </p:par>
                              <p:par>
                                <p:cTn id="95" presetID="22" presetClass="exit" presetSubtype="4" fill="hold" nodeType="withEffect">
                                  <p:stCondLst>
                                    <p:cond delay="0"/>
                                  </p:stCondLst>
                                  <p:childTnLst>
                                    <p:animEffect transition="out" filter="wipe(down)">
                                      <p:cBhvr>
                                        <p:cTn id="96" dur="500"/>
                                        <p:tgtEl>
                                          <p:spTgt spid="54"/>
                                        </p:tgtEl>
                                      </p:cBhvr>
                                    </p:animEffect>
                                    <p:set>
                                      <p:cBhvr>
                                        <p:cTn id="97" dur="1" fill="hold">
                                          <p:stCondLst>
                                            <p:cond delay="499"/>
                                          </p:stCondLst>
                                        </p:cTn>
                                        <p:tgtEl>
                                          <p:spTgt spid="54"/>
                                        </p:tgtEl>
                                        <p:attrNameLst>
                                          <p:attrName>style.visibility</p:attrName>
                                        </p:attrNameLst>
                                      </p:cBhvr>
                                      <p:to>
                                        <p:strVal val="hidden"/>
                                      </p:to>
                                    </p:set>
                                  </p:childTnLst>
                                </p:cTn>
                              </p:par>
                              <p:par>
                                <p:cTn id="98" presetID="22" presetClass="entr" presetSubtype="4" fill="hold" nodeType="with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wipe(down)">
                                      <p:cBhvr>
                                        <p:cTn id="100" dur="500"/>
                                        <p:tgtEl>
                                          <p:spTgt spid="69"/>
                                        </p:tgtEl>
                                      </p:cBhvr>
                                    </p:animEffect>
                                  </p:childTnLst>
                                </p:cTn>
                              </p:par>
                              <p:par>
                                <p:cTn id="101" presetID="22" presetClass="entr" presetSubtype="4" fill="hold" nodeType="with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in" filter="wipe(down)">
                                      <p:cBhvr>
                                        <p:cTn id="10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6" grpId="0"/>
      <p:bldP spid="68" grpId="0"/>
      <p:bldP spid="72"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等腰三角形 11"/>
          <p:cNvSpPr/>
          <p:nvPr/>
        </p:nvSpPr>
        <p:spPr>
          <a:xfrm>
            <a:off x="1" y="77047"/>
            <a:ext cx="12143443" cy="678095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p>
        </p:txBody>
      </p:sp>
      <p:sp>
        <p:nvSpPr>
          <p:cNvPr id="25" name="文本框 24"/>
          <p:cNvSpPr txBox="1"/>
          <p:nvPr/>
        </p:nvSpPr>
        <p:spPr>
          <a:xfrm>
            <a:off x="2227357" y="4169008"/>
            <a:ext cx="3108543" cy="1077218"/>
          </a:xfrm>
          <a:prstGeom prst="rect">
            <a:avLst/>
          </a:prstGeom>
          <a:noFill/>
        </p:spPr>
        <p:txBody>
          <a:bodyPr wrap="none" rtlCol="0">
            <a:spAutoFit/>
          </a:bodyPr>
          <a:lstStyle/>
          <a:p>
            <a:pPr defTabSz="450203">
              <a:defRPr/>
            </a:pPr>
            <a:r>
              <a:rPr kumimoji="1" lang="zh-CN" altLang="en-US" sz="3200" b="1" kern="0" spc="600" dirty="0">
                <a:solidFill>
                  <a:schemeClr val="tx1">
                    <a:lumMod val="95000"/>
                    <a:lumOff val="5000"/>
                  </a:schemeClr>
                </a:solidFill>
                <a:latin typeface="站酷小薇LOGO体" panose="02010600010101010101" pitchFamily="50" charset="-122"/>
                <a:ea typeface="站酷小薇LOGO体" panose="02010600010101010101" pitchFamily="50" charset="-122"/>
                <a:cs typeface="+mn-ea"/>
                <a:sym typeface="+mn-ea"/>
              </a:rPr>
              <a:t>横切关注点与</a:t>
            </a:r>
            <a:endParaRPr kumimoji="1" lang="en-US" altLang="zh-CN" sz="3200" b="1" kern="0" spc="600" dirty="0">
              <a:solidFill>
                <a:schemeClr val="tx1">
                  <a:lumMod val="95000"/>
                  <a:lumOff val="5000"/>
                </a:schemeClr>
              </a:solidFill>
              <a:latin typeface="站酷小薇LOGO体" panose="02010600010101010101" pitchFamily="50" charset="-122"/>
              <a:ea typeface="站酷小薇LOGO体" panose="02010600010101010101" pitchFamily="50" charset="-122"/>
              <a:cs typeface="+mn-ea"/>
              <a:sym typeface="+mn-ea"/>
            </a:endParaRPr>
          </a:p>
          <a:p>
            <a:pPr defTabSz="450203">
              <a:defRPr/>
            </a:pPr>
            <a:r>
              <a:rPr kumimoji="1" lang="zh-CN" altLang="en-US" sz="3200" b="1" kern="0" spc="600" dirty="0">
                <a:solidFill>
                  <a:schemeClr val="tx1">
                    <a:lumMod val="95000"/>
                    <a:lumOff val="5000"/>
                  </a:schemeClr>
                </a:solidFill>
                <a:latin typeface="站酷小薇LOGO体" panose="02010600010101010101" pitchFamily="50" charset="-122"/>
                <a:ea typeface="站酷小薇LOGO体" panose="02010600010101010101" pitchFamily="50" charset="-122"/>
                <a:cs typeface="+mn-ea"/>
                <a:sym typeface="+mn-ea"/>
              </a:rPr>
              <a:t>待解决问题</a:t>
            </a:r>
          </a:p>
        </p:txBody>
      </p:sp>
      <p:sp>
        <p:nvSpPr>
          <p:cNvPr id="27" name="文本框 26"/>
          <p:cNvSpPr txBox="1"/>
          <p:nvPr/>
        </p:nvSpPr>
        <p:spPr>
          <a:xfrm>
            <a:off x="926841" y="4570785"/>
            <a:ext cx="1053494" cy="981807"/>
          </a:xfrm>
          <a:prstGeom prst="rect">
            <a:avLst/>
          </a:prstGeom>
          <a:solidFill>
            <a:schemeClr val="tx1">
              <a:lumMod val="85000"/>
              <a:lumOff val="15000"/>
            </a:schemeClr>
          </a:solidFill>
        </p:spPr>
        <p:txBody>
          <a:bodyPr wrap="none" rtlCol="0">
            <a:spAutoFit/>
          </a:bodyPr>
          <a:lstStyle/>
          <a:p>
            <a:r>
              <a:rPr lang="en-US" altLang="zh-CN" sz="5780" dirty="0">
                <a:solidFill>
                  <a:schemeClr val="bg1"/>
                </a:solidFill>
                <a:latin typeface="站酷小薇LOGO体" panose="02010600010101010101" pitchFamily="50" charset="-122"/>
                <a:ea typeface="站酷小薇LOGO体" panose="02010600010101010101" pitchFamily="50" charset="-122"/>
              </a:rPr>
              <a:t>04</a:t>
            </a:r>
            <a:endParaRPr lang="zh-CN" altLang="en-US" sz="5780" dirty="0">
              <a:solidFill>
                <a:schemeClr val="bg1"/>
              </a:solidFill>
              <a:latin typeface="站酷小薇LOGO体" panose="02010600010101010101" pitchFamily="50" charset="-122"/>
              <a:ea typeface="站酷小薇LOGO体" panose="02010600010101010101" pitchFamily="50" charset="-122"/>
            </a:endParaRPr>
          </a:p>
        </p:txBody>
      </p:sp>
      <p:sp>
        <p:nvSpPr>
          <p:cNvPr id="28" name="TextBox 19"/>
          <p:cNvSpPr txBox="1"/>
          <p:nvPr/>
        </p:nvSpPr>
        <p:spPr>
          <a:xfrm>
            <a:off x="2231583" y="5246226"/>
            <a:ext cx="4985147" cy="306366"/>
          </a:xfrm>
          <a:prstGeom prst="rect">
            <a:avLst/>
          </a:prstGeom>
          <a:noFill/>
        </p:spPr>
        <p:txBody>
          <a:bodyPr wrap="square" rtlCol="0">
            <a:spAutoFit/>
          </a:bodyPr>
          <a:lstStyle/>
          <a:p>
            <a:pPr>
              <a:lnSpc>
                <a:spcPct val="150000"/>
              </a:lnSpc>
            </a:pPr>
            <a:r>
              <a:rPr lang="zh-CN" altLang="en-US" sz="1051" spc="395" dirty="0">
                <a:solidFill>
                  <a:schemeClr val="tx1">
                    <a:lumMod val="65000"/>
                    <a:lumOff val="35000"/>
                  </a:schemeClr>
                </a:solidFill>
                <a:latin typeface="站酷小薇LOGO体" panose="02010600010101010101" pitchFamily="50" charset="-122"/>
                <a:ea typeface="站酷小薇LOGO体" panose="02010600010101010101" pitchFamily="50" charset="-122"/>
                <a:cs typeface="Open Sans" pitchFamily="34" charset="0"/>
              </a:rPr>
              <a:t>分享你我的分享</a:t>
            </a:r>
            <a:endParaRPr lang="zh-CN" altLang="en-US" sz="1051" dirty="0">
              <a:latin typeface="站酷小薇LOGO体" panose="02010600010101010101" pitchFamily="50" charset="-122"/>
              <a:ea typeface="站酷小薇LOGO体" panose="02010600010101010101" pitchFamily="50" charset="-122"/>
            </a:endParaRPr>
          </a:p>
        </p:txBody>
      </p:sp>
      <p:pic>
        <p:nvPicPr>
          <p:cNvPr id="9" name="图片 8"/>
          <p:cNvPicPr>
            <a:picLocks noChangeAspect="1"/>
          </p:cNvPicPr>
          <p:nvPr/>
        </p:nvPicPr>
        <p:blipFill>
          <a:blip r:embed="rId3"/>
          <a:stretch>
            <a:fillRect/>
          </a:stretch>
        </p:blipFill>
        <p:spPr>
          <a:xfrm rot="15204543">
            <a:off x="92555" y="-654481"/>
            <a:ext cx="4591452" cy="4591452"/>
          </a:xfrm>
          <a:prstGeom prst="rect">
            <a:avLst/>
          </a:prstGeom>
        </p:spPr>
      </p:pic>
      <p:pic>
        <p:nvPicPr>
          <p:cNvPr id="10" name="图片 9"/>
          <p:cNvPicPr>
            <a:picLocks noChangeAspect="1"/>
          </p:cNvPicPr>
          <p:nvPr/>
        </p:nvPicPr>
        <p:blipFill>
          <a:blip r:embed="rId3"/>
          <a:stretch>
            <a:fillRect/>
          </a:stretch>
        </p:blipFill>
        <p:spPr>
          <a:xfrm rot="15204543">
            <a:off x="8547707" y="3781310"/>
            <a:ext cx="4591452" cy="4591452"/>
          </a:xfrm>
          <a:prstGeom prst="rect">
            <a:avLst/>
          </a:prstGeom>
        </p:spPr>
      </p:pic>
      <p:pic>
        <p:nvPicPr>
          <p:cNvPr id="3" name="图片 2">
            <a:extLst>
              <a:ext uri="{FF2B5EF4-FFF2-40B4-BE49-F238E27FC236}">
                <a16:creationId xmlns:a16="http://schemas.microsoft.com/office/drawing/2014/main" id="{E634C7EB-E6CF-4EB7-9E9D-4391B4697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03485"/>
            <a:ext cx="5143500" cy="1543050"/>
          </a:xfrm>
          <a:prstGeom prst="rect">
            <a:avLst/>
          </a:prstGeom>
        </p:spPr>
      </p:pic>
    </p:spTree>
    <p:extLst>
      <p:ext uri="{BB962C8B-B14F-4D97-AF65-F5344CB8AC3E}">
        <p14:creationId xmlns:p14="http://schemas.microsoft.com/office/powerpoint/2010/main" val="40707330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líďè"/>
          <p:cNvSpPr txBox="1"/>
          <p:nvPr/>
        </p:nvSpPr>
        <p:spPr bwMode="auto">
          <a:xfrm>
            <a:off x="2211710" y="2752540"/>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数据库安全</a:t>
            </a:r>
          </a:p>
        </p:txBody>
      </p:sp>
      <p:sp>
        <p:nvSpPr>
          <p:cNvPr id="42" name="iSlíďè"/>
          <p:cNvSpPr txBox="1"/>
          <p:nvPr/>
        </p:nvSpPr>
        <p:spPr bwMode="auto">
          <a:xfrm>
            <a:off x="2222955" y="4218395"/>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en-US" altLang="zh-CN" b="1" dirty="0">
                <a:solidFill>
                  <a:schemeClr val="bg1"/>
                </a:solidFill>
                <a:latin typeface="站酷小薇LOGO体" panose="02010600010101010101" pitchFamily="50" charset="-122"/>
                <a:ea typeface="站酷小薇LOGO体" panose="02010600010101010101" pitchFamily="50" charset="-122"/>
              </a:rPr>
              <a:t>Web</a:t>
            </a:r>
            <a:r>
              <a:rPr lang="zh-CN" altLang="en-US" b="1" dirty="0">
                <a:solidFill>
                  <a:schemeClr val="bg1"/>
                </a:solidFill>
                <a:latin typeface="站酷小薇LOGO体" panose="02010600010101010101" pitchFamily="50" charset="-122"/>
                <a:ea typeface="站酷小薇LOGO体" panose="02010600010101010101" pitchFamily="50" charset="-122"/>
              </a:rPr>
              <a:t>安全</a:t>
            </a:r>
          </a:p>
        </p:txBody>
      </p:sp>
      <p:sp>
        <p:nvSpPr>
          <p:cNvPr id="44" name="iSlíďè"/>
          <p:cNvSpPr txBox="1"/>
          <p:nvPr/>
        </p:nvSpPr>
        <p:spPr bwMode="auto">
          <a:xfrm>
            <a:off x="2192383" y="5601593"/>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源码安全</a:t>
            </a:r>
          </a:p>
        </p:txBody>
      </p:sp>
      <p:sp>
        <p:nvSpPr>
          <p:cNvPr id="46" name="iSlíďè"/>
          <p:cNvSpPr txBox="1"/>
          <p:nvPr/>
        </p:nvSpPr>
        <p:spPr bwMode="auto">
          <a:xfrm>
            <a:off x="8243207" y="2611760"/>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前端页面加载速度</a:t>
            </a:r>
          </a:p>
        </p:txBody>
      </p:sp>
      <p:sp>
        <p:nvSpPr>
          <p:cNvPr id="48" name="iSlíďè"/>
          <p:cNvSpPr txBox="1"/>
          <p:nvPr/>
        </p:nvSpPr>
        <p:spPr bwMode="auto">
          <a:xfrm>
            <a:off x="8243207" y="4058168"/>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数据库连接速度</a:t>
            </a:r>
          </a:p>
        </p:txBody>
      </p:sp>
      <p:sp>
        <p:nvSpPr>
          <p:cNvPr id="50" name="iSlíďè"/>
          <p:cNvSpPr txBox="1"/>
          <p:nvPr/>
        </p:nvSpPr>
        <p:spPr bwMode="auto">
          <a:xfrm>
            <a:off x="8243207" y="5548482"/>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后端处理速度</a:t>
            </a:r>
          </a:p>
        </p:txBody>
      </p:sp>
      <p:sp>
        <p:nvSpPr>
          <p:cNvPr id="5" name="标题 4"/>
          <p:cNvSpPr>
            <a:spLocks noGrp="1"/>
          </p:cNvSpPr>
          <p:nvPr>
            <p:ph type="title"/>
          </p:nvPr>
        </p:nvSpPr>
        <p:spPr>
          <a:xfrm>
            <a:off x="3948792" y="199630"/>
            <a:ext cx="4294415" cy="826861"/>
          </a:xfrm>
        </p:spPr>
        <p:txBody>
          <a:bodyPr>
            <a:normAutofit fontScale="90000"/>
          </a:bodyPr>
          <a:lstStyle/>
          <a:p>
            <a:pPr algn="ctr"/>
            <a:r>
              <a:rPr lang="en-US" altLang="zh-CN" sz="3200" dirty="0">
                <a:solidFill>
                  <a:schemeClr val="bg1"/>
                </a:solidFill>
                <a:latin typeface="站酷小薇LOGO体" panose="02010600010101010101" pitchFamily="50" charset="-122"/>
                <a:ea typeface="站酷小薇LOGO体" panose="02010600010101010101" pitchFamily="50" charset="-122"/>
              </a:rPr>
              <a:t>Crosscutting Concern</a:t>
            </a:r>
            <a:endParaRPr lang="zh-CN" altLang="en-US" sz="3200" dirty="0">
              <a:solidFill>
                <a:schemeClr val="bg1"/>
              </a:solidFill>
              <a:latin typeface="站酷小薇LOGO体" panose="02010600010101010101" pitchFamily="50" charset="-122"/>
              <a:ea typeface="站酷小薇LOGO体" panose="02010600010101010101" pitchFamily="50"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34000" y="-57867"/>
            <a:ext cx="6858000" cy="6858000"/>
          </a:xfrm>
          <a:prstGeom prst="rect">
            <a:avLst/>
          </a:prstGeom>
        </p:spPr>
      </p:pic>
      <p:sp>
        <p:nvSpPr>
          <p:cNvPr id="3" name="iSlíďè">
            <a:extLst>
              <a:ext uri="{FF2B5EF4-FFF2-40B4-BE49-F238E27FC236}">
                <a16:creationId xmlns:a16="http://schemas.microsoft.com/office/drawing/2014/main" id="{2AF34A14-3C69-4B99-84F3-99BD475C33B2}"/>
              </a:ext>
            </a:extLst>
          </p:cNvPr>
          <p:cNvSpPr txBox="1"/>
          <p:nvPr/>
        </p:nvSpPr>
        <p:spPr bwMode="auto">
          <a:xfrm>
            <a:off x="1288290" y="1385206"/>
            <a:ext cx="3155935" cy="69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algn="ctr" defTabSz="913742">
              <a:spcBef>
                <a:spcPct val="0"/>
              </a:spcBef>
              <a:defRPr/>
            </a:pPr>
            <a:r>
              <a:rPr lang="zh-CN" altLang="en-US" sz="2800" b="1" dirty="0">
                <a:solidFill>
                  <a:schemeClr val="bg1"/>
                </a:solidFill>
                <a:latin typeface="站酷小薇LOGO体" panose="02010600010101010101" pitchFamily="50" charset="-122"/>
                <a:ea typeface="站酷小薇LOGO体" panose="02010600010101010101" pitchFamily="50" charset="-122"/>
              </a:rPr>
              <a:t>安全</a:t>
            </a:r>
          </a:p>
        </p:txBody>
      </p:sp>
      <p:sp>
        <p:nvSpPr>
          <p:cNvPr id="4" name="iSlíďè">
            <a:extLst>
              <a:ext uri="{FF2B5EF4-FFF2-40B4-BE49-F238E27FC236}">
                <a16:creationId xmlns:a16="http://schemas.microsoft.com/office/drawing/2014/main" id="{71E457D3-59CC-49A1-BE72-99271DFD5B11}"/>
              </a:ext>
            </a:extLst>
          </p:cNvPr>
          <p:cNvSpPr txBox="1"/>
          <p:nvPr/>
        </p:nvSpPr>
        <p:spPr bwMode="auto">
          <a:xfrm>
            <a:off x="7450131" y="1385206"/>
            <a:ext cx="3155935" cy="69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algn="ctr" defTabSz="913742">
              <a:spcBef>
                <a:spcPct val="0"/>
              </a:spcBef>
              <a:defRPr/>
            </a:pPr>
            <a:r>
              <a:rPr lang="zh-CN" altLang="en-US" sz="2800" b="1" dirty="0">
                <a:solidFill>
                  <a:schemeClr val="bg1"/>
                </a:solidFill>
                <a:latin typeface="站酷小薇LOGO体" panose="02010600010101010101" pitchFamily="50" charset="-122"/>
                <a:ea typeface="站酷小薇LOGO体" panose="02010600010101010101" pitchFamily="50" charset="-122"/>
              </a:rPr>
              <a:t>速度</a:t>
            </a:r>
          </a:p>
        </p:txBody>
      </p:sp>
      <p:sp>
        <p:nvSpPr>
          <p:cNvPr id="12" name="Oval 32">
            <a:extLst>
              <a:ext uri="{FF2B5EF4-FFF2-40B4-BE49-F238E27FC236}">
                <a16:creationId xmlns:a16="http://schemas.microsoft.com/office/drawing/2014/main" id="{A4D6C55B-FEE1-4030-97B7-6AB3CB9C3107}"/>
              </a:ext>
            </a:extLst>
          </p:cNvPr>
          <p:cNvSpPr/>
          <p:nvPr/>
        </p:nvSpPr>
        <p:spPr>
          <a:xfrm>
            <a:off x="862992" y="2437284"/>
            <a:ext cx="1075120" cy="1075121"/>
          </a:xfrm>
          <a:prstGeom prst="ellipse">
            <a:avLst/>
          </a:prstGeom>
          <a:solidFill>
            <a:schemeClr val="accent1"/>
          </a:solidFill>
          <a:ln w="12700" cap="flat" cmpd="sng" algn="ctr">
            <a:noFill/>
            <a:prstDash val="solid"/>
            <a:miter lim="800000"/>
          </a:ln>
          <a:effectLst/>
        </p:spPr>
        <p:txBody>
          <a:bodyPr rtlCol="0" anchor="ctr"/>
          <a:lstStyle/>
          <a:p>
            <a:pPr algn="ct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13" name="Freeform 24">
            <a:extLst>
              <a:ext uri="{FF2B5EF4-FFF2-40B4-BE49-F238E27FC236}">
                <a16:creationId xmlns:a16="http://schemas.microsoft.com/office/drawing/2014/main" id="{01920C4E-B8C4-41B7-A1E8-A7AF580BE3DD}"/>
              </a:ext>
            </a:extLst>
          </p:cNvPr>
          <p:cNvSpPr>
            <a:spLocks noEditPoints="1"/>
          </p:cNvSpPr>
          <p:nvPr/>
        </p:nvSpPr>
        <p:spPr bwMode="auto">
          <a:xfrm>
            <a:off x="1119303" y="2656911"/>
            <a:ext cx="562498" cy="635867"/>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ysClr val="window" lastClr="FFFFFF"/>
          </a:solidFill>
          <a:ln>
            <a:noFill/>
          </a:ln>
        </p:spPr>
        <p:txBody>
          <a:bodyPr vert="horz" wrap="square" lIns="60071" tIns="30035" rIns="60071" bIns="30035" numCol="1" anchor="t" anchorCtr="0" compatLnSpc="1"/>
          <a:lstStyle/>
          <a:p>
            <a:pP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14" name="Oval 30">
            <a:extLst>
              <a:ext uri="{FF2B5EF4-FFF2-40B4-BE49-F238E27FC236}">
                <a16:creationId xmlns:a16="http://schemas.microsoft.com/office/drawing/2014/main" id="{2534740F-1B34-4E0A-8AC2-64C9ECE1F9D8}"/>
              </a:ext>
            </a:extLst>
          </p:cNvPr>
          <p:cNvSpPr/>
          <p:nvPr/>
        </p:nvSpPr>
        <p:spPr>
          <a:xfrm>
            <a:off x="877258" y="3871120"/>
            <a:ext cx="1075120" cy="1075121"/>
          </a:xfrm>
          <a:prstGeom prst="ellipse">
            <a:avLst/>
          </a:prstGeom>
          <a:solidFill>
            <a:schemeClr val="accent2"/>
          </a:solidFill>
          <a:ln w="12700" cap="flat" cmpd="sng" algn="ctr">
            <a:noFill/>
            <a:prstDash val="solid"/>
            <a:miter lim="800000"/>
          </a:ln>
          <a:effectLst/>
        </p:spPr>
        <p:txBody>
          <a:bodyPr rtlCol="0" anchor="ctr"/>
          <a:lstStyle/>
          <a:p>
            <a:pPr algn="ct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15" name="Freeform 59">
            <a:extLst>
              <a:ext uri="{FF2B5EF4-FFF2-40B4-BE49-F238E27FC236}">
                <a16:creationId xmlns:a16="http://schemas.microsoft.com/office/drawing/2014/main" id="{D60817AF-955C-4F04-9556-0F460DFFDFC0}"/>
              </a:ext>
            </a:extLst>
          </p:cNvPr>
          <p:cNvSpPr>
            <a:spLocks noEditPoints="1"/>
          </p:cNvSpPr>
          <p:nvPr/>
        </p:nvSpPr>
        <p:spPr bwMode="auto">
          <a:xfrm>
            <a:off x="1147835" y="4179399"/>
            <a:ext cx="533966" cy="458559"/>
          </a:xfrm>
          <a:custGeom>
            <a:avLst/>
            <a:gdLst>
              <a:gd name="T0" fmla="*/ 223 w 228"/>
              <a:gd name="T1" fmla="*/ 0 h 196"/>
              <a:gd name="T2" fmla="*/ 210 w 228"/>
              <a:gd name="T3" fmla="*/ 0 h 196"/>
              <a:gd name="T4" fmla="*/ 205 w 228"/>
              <a:gd name="T5" fmla="*/ 5 h 196"/>
              <a:gd name="T6" fmla="*/ 205 w 228"/>
              <a:gd name="T7" fmla="*/ 10 h 196"/>
              <a:gd name="T8" fmla="*/ 20 w 228"/>
              <a:gd name="T9" fmla="*/ 42 h 196"/>
              <a:gd name="T10" fmla="*/ 20 w 228"/>
              <a:gd name="T11" fmla="*/ 40 h 196"/>
              <a:gd name="T12" fmla="*/ 15 w 228"/>
              <a:gd name="T13" fmla="*/ 35 h 196"/>
              <a:gd name="T14" fmla="*/ 5 w 228"/>
              <a:gd name="T15" fmla="*/ 35 h 196"/>
              <a:gd name="T16" fmla="*/ 0 w 228"/>
              <a:gd name="T17" fmla="*/ 40 h 196"/>
              <a:gd name="T18" fmla="*/ 0 w 228"/>
              <a:gd name="T19" fmla="*/ 45 h 196"/>
              <a:gd name="T20" fmla="*/ 0 w 228"/>
              <a:gd name="T21" fmla="*/ 135 h 196"/>
              <a:gd name="T22" fmla="*/ 0 w 228"/>
              <a:gd name="T23" fmla="*/ 140 h 196"/>
              <a:gd name="T24" fmla="*/ 5 w 228"/>
              <a:gd name="T25" fmla="*/ 145 h 196"/>
              <a:gd name="T26" fmla="*/ 15 w 228"/>
              <a:gd name="T27" fmla="*/ 145 h 196"/>
              <a:gd name="T28" fmla="*/ 20 w 228"/>
              <a:gd name="T29" fmla="*/ 140 h 196"/>
              <a:gd name="T30" fmla="*/ 20 w 228"/>
              <a:gd name="T31" fmla="*/ 138 h 196"/>
              <a:gd name="T32" fmla="*/ 70 w 228"/>
              <a:gd name="T33" fmla="*/ 147 h 196"/>
              <a:gd name="T34" fmla="*/ 70 w 228"/>
              <a:gd name="T35" fmla="*/ 148 h 196"/>
              <a:gd name="T36" fmla="*/ 117 w 228"/>
              <a:gd name="T37" fmla="*/ 196 h 196"/>
              <a:gd name="T38" fmla="*/ 162 w 228"/>
              <a:gd name="T39" fmla="*/ 162 h 196"/>
              <a:gd name="T40" fmla="*/ 205 w 228"/>
              <a:gd name="T41" fmla="*/ 170 h 196"/>
              <a:gd name="T42" fmla="*/ 205 w 228"/>
              <a:gd name="T43" fmla="*/ 175 h 196"/>
              <a:gd name="T44" fmla="*/ 210 w 228"/>
              <a:gd name="T45" fmla="*/ 180 h 196"/>
              <a:gd name="T46" fmla="*/ 223 w 228"/>
              <a:gd name="T47" fmla="*/ 180 h 196"/>
              <a:gd name="T48" fmla="*/ 228 w 228"/>
              <a:gd name="T49" fmla="*/ 175 h 196"/>
              <a:gd name="T50" fmla="*/ 228 w 228"/>
              <a:gd name="T51" fmla="*/ 5 h 196"/>
              <a:gd name="T52" fmla="*/ 223 w 228"/>
              <a:gd name="T53" fmla="*/ 0 h 196"/>
              <a:gd name="T54" fmla="*/ 117 w 228"/>
              <a:gd name="T55" fmla="*/ 177 h 196"/>
              <a:gd name="T56" fmla="*/ 89 w 228"/>
              <a:gd name="T57" fmla="*/ 150 h 196"/>
              <a:gd name="T58" fmla="*/ 143 w 228"/>
              <a:gd name="T59" fmla="*/ 159 h 196"/>
              <a:gd name="T60" fmla="*/ 117 w 228"/>
              <a:gd name="T61" fmla="*/ 177 h 196"/>
              <a:gd name="T62" fmla="*/ 199 w 228"/>
              <a:gd name="T63" fmla="*/ 53 h 196"/>
              <a:gd name="T64" fmla="*/ 31 w 228"/>
              <a:gd name="T65" fmla="*/ 76 h 196"/>
              <a:gd name="T66" fmla="*/ 30 w 228"/>
              <a:gd name="T67" fmla="*/ 76 h 196"/>
              <a:gd name="T68" fmla="*/ 23 w 228"/>
              <a:gd name="T69" fmla="*/ 70 h 196"/>
              <a:gd name="T70" fmla="*/ 29 w 228"/>
              <a:gd name="T71" fmla="*/ 62 h 196"/>
              <a:gd name="T72" fmla="*/ 197 w 228"/>
              <a:gd name="T73" fmla="*/ 39 h 196"/>
              <a:gd name="T74" fmla="*/ 205 w 228"/>
              <a:gd name="T75" fmla="*/ 45 h 196"/>
              <a:gd name="T76" fmla="*/ 199 w 228"/>
              <a:gd name="T77" fmla="*/ 5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8" h="196">
                <a:moveTo>
                  <a:pt x="223" y="0"/>
                </a:moveTo>
                <a:cubicBezTo>
                  <a:pt x="210" y="0"/>
                  <a:pt x="210" y="0"/>
                  <a:pt x="210" y="0"/>
                </a:cubicBezTo>
                <a:cubicBezTo>
                  <a:pt x="207" y="0"/>
                  <a:pt x="205" y="2"/>
                  <a:pt x="205" y="5"/>
                </a:cubicBezTo>
                <a:cubicBezTo>
                  <a:pt x="205" y="10"/>
                  <a:pt x="205" y="10"/>
                  <a:pt x="205" y="10"/>
                </a:cubicBezTo>
                <a:cubicBezTo>
                  <a:pt x="20" y="42"/>
                  <a:pt x="20" y="42"/>
                  <a:pt x="20" y="42"/>
                </a:cubicBezTo>
                <a:cubicBezTo>
                  <a:pt x="20" y="40"/>
                  <a:pt x="20" y="40"/>
                  <a:pt x="20" y="40"/>
                </a:cubicBezTo>
                <a:cubicBezTo>
                  <a:pt x="20" y="37"/>
                  <a:pt x="18" y="35"/>
                  <a:pt x="15" y="35"/>
                </a:cubicBezTo>
                <a:cubicBezTo>
                  <a:pt x="5" y="35"/>
                  <a:pt x="5" y="35"/>
                  <a:pt x="5" y="35"/>
                </a:cubicBezTo>
                <a:cubicBezTo>
                  <a:pt x="2" y="35"/>
                  <a:pt x="0" y="37"/>
                  <a:pt x="0" y="40"/>
                </a:cubicBezTo>
                <a:cubicBezTo>
                  <a:pt x="0" y="45"/>
                  <a:pt x="0" y="45"/>
                  <a:pt x="0" y="45"/>
                </a:cubicBezTo>
                <a:cubicBezTo>
                  <a:pt x="0" y="135"/>
                  <a:pt x="0" y="135"/>
                  <a:pt x="0" y="135"/>
                </a:cubicBezTo>
                <a:cubicBezTo>
                  <a:pt x="0" y="140"/>
                  <a:pt x="0" y="140"/>
                  <a:pt x="0" y="140"/>
                </a:cubicBezTo>
                <a:cubicBezTo>
                  <a:pt x="0" y="143"/>
                  <a:pt x="2" y="145"/>
                  <a:pt x="5" y="145"/>
                </a:cubicBezTo>
                <a:cubicBezTo>
                  <a:pt x="15" y="145"/>
                  <a:pt x="15" y="145"/>
                  <a:pt x="15" y="145"/>
                </a:cubicBezTo>
                <a:cubicBezTo>
                  <a:pt x="18" y="145"/>
                  <a:pt x="20" y="143"/>
                  <a:pt x="20" y="140"/>
                </a:cubicBezTo>
                <a:cubicBezTo>
                  <a:pt x="20" y="138"/>
                  <a:pt x="20" y="138"/>
                  <a:pt x="20" y="138"/>
                </a:cubicBezTo>
                <a:cubicBezTo>
                  <a:pt x="70" y="147"/>
                  <a:pt x="70" y="147"/>
                  <a:pt x="70" y="147"/>
                </a:cubicBezTo>
                <a:cubicBezTo>
                  <a:pt x="70" y="147"/>
                  <a:pt x="70" y="148"/>
                  <a:pt x="70" y="148"/>
                </a:cubicBezTo>
                <a:cubicBezTo>
                  <a:pt x="70" y="175"/>
                  <a:pt x="91" y="196"/>
                  <a:pt x="117" y="196"/>
                </a:cubicBezTo>
                <a:cubicBezTo>
                  <a:pt x="138" y="196"/>
                  <a:pt x="156" y="182"/>
                  <a:pt x="162" y="162"/>
                </a:cubicBezTo>
                <a:cubicBezTo>
                  <a:pt x="205" y="170"/>
                  <a:pt x="205" y="170"/>
                  <a:pt x="205" y="170"/>
                </a:cubicBezTo>
                <a:cubicBezTo>
                  <a:pt x="205" y="175"/>
                  <a:pt x="205" y="175"/>
                  <a:pt x="205" y="175"/>
                </a:cubicBezTo>
                <a:cubicBezTo>
                  <a:pt x="205" y="178"/>
                  <a:pt x="207" y="180"/>
                  <a:pt x="210" y="180"/>
                </a:cubicBezTo>
                <a:cubicBezTo>
                  <a:pt x="223" y="180"/>
                  <a:pt x="223" y="180"/>
                  <a:pt x="223" y="180"/>
                </a:cubicBezTo>
                <a:cubicBezTo>
                  <a:pt x="226" y="180"/>
                  <a:pt x="228" y="178"/>
                  <a:pt x="228" y="175"/>
                </a:cubicBezTo>
                <a:cubicBezTo>
                  <a:pt x="228" y="5"/>
                  <a:pt x="228" y="5"/>
                  <a:pt x="228" y="5"/>
                </a:cubicBezTo>
                <a:cubicBezTo>
                  <a:pt x="228" y="2"/>
                  <a:pt x="226" y="0"/>
                  <a:pt x="223" y="0"/>
                </a:cubicBezTo>
                <a:moveTo>
                  <a:pt x="117" y="177"/>
                </a:moveTo>
                <a:cubicBezTo>
                  <a:pt x="102" y="177"/>
                  <a:pt x="90" y="165"/>
                  <a:pt x="89" y="150"/>
                </a:cubicBezTo>
                <a:cubicBezTo>
                  <a:pt x="143" y="159"/>
                  <a:pt x="143" y="159"/>
                  <a:pt x="143" y="159"/>
                </a:cubicBezTo>
                <a:cubicBezTo>
                  <a:pt x="139" y="170"/>
                  <a:pt x="129" y="177"/>
                  <a:pt x="117" y="177"/>
                </a:cubicBezTo>
                <a:moveTo>
                  <a:pt x="199" y="53"/>
                </a:moveTo>
                <a:cubicBezTo>
                  <a:pt x="31" y="76"/>
                  <a:pt x="31" y="76"/>
                  <a:pt x="31" y="76"/>
                </a:cubicBezTo>
                <a:cubicBezTo>
                  <a:pt x="30" y="76"/>
                  <a:pt x="30" y="76"/>
                  <a:pt x="30" y="76"/>
                </a:cubicBezTo>
                <a:cubicBezTo>
                  <a:pt x="26" y="76"/>
                  <a:pt x="23" y="73"/>
                  <a:pt x="23" y="70"/>
                </a:cubicBezTo>
                <a:cubicBezTo>
                  <a:pt x="22" y="66"/>
                  <a:pt x="25" y="62"/>
                  <a:pt x="29" y="62"/>
                </a:cubicBezTo>
                <a:cubicBezTo>
                  <a:pt x="197" y="39"/>
                  <a:pt x="197" y="39"/>
                  <a:pt x="197" y="39"/>
                </a:cubicBezTo>
                <a:cubicBezTo>
                  <a:pt x="201" y="38"/>
                  <a:pt x="204" y="41"/>
                  <a:pt x="205" y="45"/>
                </a:cubicBezTo>
                <a:cubicBezTo>
                  <a:pt x="205" y="49"/>
                  <a:pt x="203" y="52"/>
                  <a:pt x="199" y="53"/>
                </a:cubicBezTo>
              </a:path>
            </a:pathLst>
          </a:custGeom>
          <a:solidFill>
            <a:sysClr val="window" lastClr="FFFFFF"/>
          </a:solidFill>
          <a:ln>
            <a:noFill/>
          </a:ln>
        </p:spPr>
        <p:txBody>
          <a:bodyPr vert="horz" wrap="square" lIns="60071" tIns="30035" rIns="60071" bIns="30035" numCol="1" anchor="t" anchorCtr="0" compatLnSpc="1"/>
          <a:lstStyle/>
          <a:p>
            <a:pP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16" name="Oval 28">
            <a:extLst>
              <a:ext uri="{FF2B5EF4-FFF2-40B4-BE49-F238E27FC236}">
                <a16:creationId xmlns:a16="http://schemas.microsoft.com/office/drawing/2014/main" id="{1FF425E2-E383-4B1C-88A7-68E7C61034C2}"/>
              </a:ext>
            </a:extLst>
          </p:cNvPr>
          <p:cNvSpPr/>
          <p:nvPr/>
        </p:nvSpPr>
        <p:spPr>
          <a:xfrm>
            <a:off x="867942" y="5220704"/>
            <a:ext cx="1075120" cy="1075121"/>
          </a:xfrm>
          <a:prstGeom prst="ellipse">
            <a:avLst/>
          </a:prstGeom>
          <a:solidFill>
            <a:schemeClr val="accent1"/>
          </a:solidFill>
          <a:ln w="12700" cap="flat" cmpd="sng" algn="ctr">
            <a:noFill/>
            <a:prstDash val="solid"/>
            <a:miter lim="800000"/>
          </a:ln>
          <a:effectLst/>
        </p:spPr>
        <p:txBody>
          <a:bodyPr rtlCol="0" anchor="ctr"/>
          <a:lstStyle/>
          <a:p>
            <a:pPr algn="ct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35" name="Freeform 58">
            <a:extLst>
              <a:ext uri="{FF2B5EF4-FFF2-40B4-BE49-F238E27FC236}">
                <a16:creationId xmlns:a16="http://schemas.microsoft.com/office/drawing/2014/main" id="{D5FAA497-4F47-4D35-9393-DBF269C5C402}"/>
              </a:ext>
            </a:extLst>
          </p:cNvPr>
          <p:cNvSpPr>
            <a:spLocks noEditPoints="1"/>
          </p:cNvSpPr>
          <p:nvPr/>
        </p:nvSpPr>
        <p:spPr bwMode="auto">
          <a:xfrm>
            <a:off x="1117263" y="5496376"/>
            <a:ext cx="564538" cy="523776"/>
          </a:xfrm>
          <a:custGeom>
            <a:avLst/>
            <a:gdLst>
              <a:gd name="T0" fmla="*/ 142 w 241"/>
              <a:gd name="T1" fmla="*/ 137 h 224"/>
              <a:gd name="T2" fmla="*/ 150 w 241"/>
              <a:gd name="T3" fmla="*/ 97 h 224"/>
              <a:gd name="T4" fmla="*/ 132 w 241"/>
              <a:gd name="T5" fmla="*/ 115 h 224"/>
              <a:gd name="T6" fmla="*/ 110 w 241"/>
              <a:gd name="T7" fmla="*/ 115 h 224"/>
              <a:gd name="T8" fmla="*/ 110 w 241"/>
              <a:gd name="T9" fmla="*/ 92 h 224"/>
              <a:gd name="T10" fmla="*/ 127 w 241"/>
              <a:gd name="T11" fmla="*/ 74 h 224"/>
              <a:gd name="T12" fmla="*/ 88 w 241"/>
              <a:gd name="T13" fmla="*/ 83 h 224"/>
              <a:gd name="T14" fmla="*/ 78 w 241"/>
              <a:gd name="T15" fmla="*/ 120 h 224"/>
              <a:gd name="T16" fmla="*/ 3 w 241"/>
              <a:gd name="T17" fmla="*/ 195 h 224"/>
              <a:gd name="T18" fmla="*/ 3 w 241"/>
              <a:gd name="T19" fmla="*/ 206 h 224"/>
              <a:gd name="T20" fmla="*/ 19 w 241"/>
              <a:gd name="T21" fmla="*/ 222 h 224"/>
              <a:gd name="T22" fmla="*/ 25 w 241"/>
              <a:gd name="T23" fmla="*/ 224 h 224"/>
              <a:gd name="T24" fmla="*/ 30 w 241"/>
              <a:gd name="T25" fmla="*/ 222 h 224"/>
              <a:gd name="T26" fmla="*/ 105 w 241"/>
              <a:gd name="T27" fmla="*/ 147 h 224"/>
              <a:gd name="T28" fmla="*/ 142 w 241"/>
              <a:gd name="T29" fmla="*/ 137 h 224"/>
              <a:gd name="T30" fmla="*/ 27 w 241"/>
              <a:gd name="T31" fmla="*/ 206 h 224"/>
              <a:gd name="T32" fmla="*/ 19 w 241"/>
              <a:gd name="T33" fmla="*/ 206 h 224"/>
              <a:gd name="T34" fmla="*/ 19 w 241"/>
              <a:gd name="T35" fmla="*/ 198 h 224"/>
              <a:gd name="T36" fmla="*/ 27 w 241"/>
              <a:gd name="T37" fmla="*/ 198 h 224"/>
              <a:gd name="T38" fmla="*/ 27 w 241"/>
              <a:gd name="T39" fmla="*/ 206 h 224"/>
              <a:gd name="T40" fmla="*/ 236 w 241"/>
              <a:gd name="T41" fmla="*/ 0 h 224"/>
              <a:gd name="T42" fmla="*/ 19 w 241"/>
              <a:gd name="T43" fmla="*/ 0 h 224"/>
              <a:gd name="T44" fmla="*/ 14 w 241"/>
              <a:gd name="T45" fmla="*/ 5 h 224"/>
              <a:gd name="T46" fmla="*/ 14 w 241"/>
              <a:gd name="T47" fmla="*/ 171 h 224"/>
              <a:gd name="T48" fmla="*/ 38 w 241"/>
              <a:gd name="T49" fmla="*/ 147 h 224"/>
              <a:gd name="T50" fmla="*/ 38 w 241"/>
              <a:gd name="T51" fmla="*/ 48 h 224"/>
              <a:gd name="T52" fmla="*/ 217 w 241"/>
              <a:gd name="T53" fmla="*/ 48 h 224"/>
              <a:gd name="T54" fmla="*/ 217 w 241"/>
              <a:gd name="T55" fmla="*/ 170 h 224"/>
              <a:gd name="T56" fmla="*/ 95 w 241"/>
              <a:gd name="T57" fmla="*/ 170 h 224"/>
              <a:gd name="T58" fmla="*/ 72 w 241"/>
              <a:gd name="T59" fmla="*/ 193 h 224"/>
              <a:gd name="T60" fmla="*/ 222 w 241"/>
              <a:gd name="T61" fmla="*/ 193 h 224"/>
              <a:gd name="T62" fmla="*/ 241 w 241"/>
              <a:gd name="T63" fmla="*/ 175 h 224"/>
              <a:gd name="T64" fmla="*/ 241 w 241"/>
              <a:gd name="T65" fmla="*/ 5 h 224"/>
              <a:gd name="T66" fmla="*/ 236 w 241"/>
              <a:gd name="T67" fmla="*/ 0 h 224"/>
              <a:gd name="T68" fmla="*/ 47 w 241"/>
              <a:gd name="T69" fmla="*/ 32 h 224"/>
              <a:gd name="T70" fmla="*/ 39 w 241"/>
              <a:gd name="T71" fmla="*/ 24 h 224"/>
              <a:gd name="T72" fmla="*/ 47 w 241"/>
              <a:gd name="T73" fmla="*/ 15 h 224"/>
              <a:gd name="T74" fmla="*/ 55 w 241"/>
              <a:gd name="T75" fmla="*/ 24 h 224"/>
              <a:gd name="T76" fmla="*/ 47 w 241"/>
              <a:gd name="T77" fmla="*/ 32 h 224"/>
              <a:gd name="T78" fmla="*/ 77 w 241"/>
              <a:gd name="T79" fmla="*/ 32 h 224"/>
              <a:gd name="T80" fmla="*/ 69 w 241"/>
              <a:gd name="T81" fmla="*/ 24 h 224"/>
              <a:gd name="T82" fmla="*/ 77 w 241"/>
              <a:gd name="T83" fmla="*/ 15 h 224"/>
              <a:gd name="T84" fmla="*/ 85 w 241"/>
              <a:gd name="T85" fmla="*/ 24 h 224"/>
              <a:gd name="T86" fmla="*/ 77 w 241"/>
              <a:gd name="T87" fmla="*/ 3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24">
                <a:moveTo>
                  <a:pt x="142" y="137"/>
                </a:moveTo>
                <a:cubicBezTo>
                  <a:pt x="153" y="126"/>
                  <a:pt x="155" y="110"/>
                  <a:pt x="150" y="97"/>
                </a:cubicBezTo>
                <a:cubicBezTo>
                  <a:pt x="132" y="115"/>
                  <a:pt x="132" y="115"/>
                  <a:pt x="132" y="115"/>
                </a:cubicBezTo>
                <a:cubicBezTo>
                  <a:pt x="126" y="121"/>
                  <a:pt x="116" y="121"/>
                  <a:pt x="110" y="115"/>
                </a:cubicBezTo>
                <a:cubicBezTo>
                  <a:pt x="104" y="108"/>
                  <a:pt x="104" y="98"/>
                  <a:pt x="110" y="92"/>
                </a:cubicBezTo>
                <a:cubicBezTo>
                  <a:pt x="127" y="74"/>
                  <a:pt x="127" y="74"/>
                  <a:pt x="127" y="74"/>
                </a:cubicBezTo>
                <a:cubicBezTo>
                  <a:pt x="114" y="70"/>
                  <a:pt x="99" y="73"/>
                  <a:pt x="88" y="83"/>
                </a:cubicBezTo>
                <a:cubicBezTo>
                  <a:pt x="78" y="93"/>
                  <a:pt x="75" y="107"/>
                  <a:pt x="78" y="120"/>
                </a:cubicBezTo>
                <a:cubicBezTo>
                  <a:pt x="3" y="195"/>
                  <a:pt x="3" y="195"/>
                  <a:pt x="3" y="195"/>
                </a:cubicBezTo>
                <a:cubicBezTo>
                  <a:pt x="0" y="198"/>
                  <a:pt x="0" y="203"/>
                  <a:pt x="3" y="206"/>
                </a:cubicBezTo>
                <a:cubicBezTo>
                  <a:pt x="19" y="222"/>
                  <a:pt x="19" y="222"/>
                  <a:pt x="19" y="222"/>
                </a:cubicBezTo>
                <a:cubicBezTo>
                  <a:pt x="21" y="223"/>
                  <a:pt x="23" y="224"/>
                  <a:pt x="25" y="224"/>
                </a:cubicBezTo>
                <a:cubicBezTo>
                  <a:pt x="27" y="224"/>
                  <a:pt x="29" y="223"/>
                  <a:pt x="30" y="222"/>
                </a:cubicBezTo>
                <a:cubicBezTo>
                  <a:pt x="105" y="147"/>
                  <a:pt x="105" y="147"/>
                  <a:pt x="105" y="147"/>
                </a:cubicBezTo>
                <a:cubicBezTo>
                  <a:pt x="118" y="150"/>
                  <a:pt x="132" y="147"/>
                  <a:pt x="142" y="137"/>
                </a:cubicBezTo>
                <a:close/>
                <a:moveTo>
                  <a:pt x="27" y="206"/>
                </a:moveTo>
                <a:cubicBezTo>
                  <a:pt x="25" y="208"/>
                  <a:pt x="21" y="208"/>
                  <a:pt x="19" y="206"/>
                </a:cubicBezTo>
                <a:cubicBezTo>
                  <a:pt x="17" y="204"/>
                  <a:pt x="17" y="200"/>
                  <a:pt x="19" y="198"/>
                </a:cubicBezTo>
                <a:cubicBezTo>
                  <a:pt x="21" y="195"/>
                  <a:pt x="25" y="195"/>
                  <a:pt x="27" y="198"/>
                </a:cubicBezTo>
                <a:cubicBezTo>
                  <a:pt x="30" y="200"/>
                  <a:pt x="30" y="204"/>
                  <a:pt x="27" y="206"/>
                </a:cubicBezTo>
                <a:close/>
                <a:moveTo>
                  <a:pt x="236" y="0"/>
                </a:moveTo>
                <a:cubicBezTo>
                  <a:pt x="19" y="0"/>
                  <a:pt x="19" y="0"/>
                  <a:pt x="19" y="0"/>
                </a:cubicBezTo>
                <a:cubicBezTo>
                  <a:pt x="16" y="0"/>
                  <a:pt x="14" y="2"/>
                  <a:pt x="14" y="5"/>
                </a:cubicBezTo>
                <a:cubicBezTo>
                  <a:pt x="14" y="171"/>
                  <a:pt x="14" y="171"/>
                  <a:pt x="14" y="171"/>
                </a:cubicBezTo>
                <a:cubicBezTo>
                  <a:pt x="38" y="147"/>
                  <a:pt x="38" y="147"/>
                  <a:pt x="38" y="147"/>
                </a:cubicBezTo>
                <a:cubicBezTo>
                  <a:pt x="38" y="48"/>
                  <a:pt x="38" y="48"/>
                  <a:pt x="38" y="48"/>
                </a:cubicBezTo>
                <a:cubicBezTo>
                  <a:pt x="217" y="48"/>
                  <a:pt x="217" y="48"/>
                  <a:pt x="217" y="48"/>
                </a:cubicBezTo>
                <a:cubicBezTo>
                  <a:pt x="217" y="170"/>
                  <a:pt x="217" y="170"/>
                  <a:pt x="217" y="170"/>
                </a:cubicBezTo>
                <a:cubicBezTo>
                  <a:pt x="95" y="170"/>
                  <a:pt x="95" y="170"/>
                  <a:pt x="95" y="170"/>
                </a:cubicBezTo>
                <a:cubicBezTo>
                  <a:pt x="72" y="193"/>
                  <a:pt x="72" y="193"/>
                  <a:pt x="72" y="193"/>
                </a:cubicBezTo>
                <a:cubicBezTo>
                  <a:pt x="222" y="193"/>
                  <a:pt x="222" y="193"/>
                  <a:pt x="222" y="193"/>
                </a:cubicBezTo>
                <a:cubicBezTo>
                  <a:pt x="233" y="193"/>
                  <a:pt x="241" y="185"/>
                  <a:pt x="241" y="175"/>
                </a:cubicBezTo>
                <a:cubicBezTo>
                  <a:pt x="241" y="5"/>
                  <a:pt x="241" y="5"/>
                  <a:pt x="241" y="5"/>
                </a:cubicBezTo>
                <a:cubicBezTo>
                  <a:pt x="241" y="2"/>
                  <a:pt x="239" y="0"/>
                  <a:pt x="236" y="0"/>
                </a:cubicBezTo>
                <a:close/>
                <a:moveTo>
                  <a:pt x="47" y="32"/>
                </a:moveTo>
                <a:cubicBezTo>
                  <a:pt x="42" y="32"/>
                  <a:pt x="39" y="28"/>
                  <a:pt x="39" y="24"/>
                </a:cubicBezTo>
                <a:cubicBezTo>
                  <a:pt x="39" y="19"/>
                  <a:pt x="42" y="15"/>
                  <a:pt x="47" y="15"/>
                </a:cubicBezTo>
                <a:cubicBezTo>
                  <a:pt x="52" y="15"/>
                  <a:pt x="55" y="19"/>
                  <a:pt x="55" y="24"/>
                </a:cubicBezTo>
                <a:cubicBezTo>
                  <a:pt x="55" y="28"/>
                  <a:pt x="52" y="32"/>
                  <a:pt x="47" y="32"/>
                </a:cubicBezTo>
                <a:close/>
                <a:moveTo>
                  <a:pt x="77" y="32"/>
                </a:moveTo>
                <a:cubicBezTo>
                  <a:pt x="72" y="32"/>
                  <a:pt x="69" y="28"/>
                  <a:pt x="69" y="24"/>
                </a:cubicBezTo>
                <a:cubicBezTo>
                  <a:pt x="69" y="19"/>
                  <a:pt x="72" y="15"/>
                  <a:pt x="77" y="15"/>
                </a:cubicBezTo>
                <a:cubicBezTo>
                  <a:pt x="81" y="15"/>
                  <a:pt x="85" y="19"/>
                  <a:pt x="85" y="24"/>
                </a:cubicBezTo>
                <a:cubicBezTo>
                  <a:pt x="85" y="28"/>
                  <a:pt x="81" y="32"/>
                  <a:pt x="77" y="32"/>
                </a:cubicBezTo>
                <a:close/>
              </a:path>
            </a:pathLst>
          </a:custGeom>
          <a:solidFill>
            <a:sysClr val="window" lastClr="FFFFFF"/>
          </a:solidFill>
          <a:ln>
            <a:noFill/>
          </a:ln>
        </p:spPr>
        <p:txBody>
          <a:bodyPr vert="horz" wrap="square" lIns="60071" tIns="30035" rIns="60071" bIns="30035" numCol="1" anchor="t" anchorCtr="0" compatLnSpc="1"/>
          <a:lstStyle/>
          <a:p>
            <a:pP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37" name="Oval 32">
            <a:extLst>
              <a:ext uri="{FF2B5EF4-FFF2-40B4-BE49-F238E27FC236}">
                <a16:creationId xmlns:a16="http://schemas.microsoft.com/office/drawing/2014/main" id="{0D77CAD6-B760-4DFC-99B8-06A1F2578B83}"/>
              </a:ext>
            </a:extLst>
          </p:cNvPr>
          <p:cNvSpPr/>
          <p:nvPr/>
        </p:nvSpPr>
        <p:spPr>
          <a:xfrm>
            <a:off x="6819447" y="2437284"/>
            <a:ext cx="1075120" cy="1075121"/>
          </a:xfrm>
          <a:prstGeom prst="ellipse">
            <a:avLst/>
          </a:prstGeom>
          <a:solidFill>
            <a:schemeClr val="accent1"/>
          </a:solidFill>
          <a:ln w="12700" cap="flat" cmpd="sng" algn="ctr">
            <a:noFill/>
            <a:prstDash val="solid"/>
            <a:miter lim="800000"/>
          </a:ln>
          <a:effectLst/>
        </p:spPr>
        <p:txBody>
          <a:bodyPr rtlCol="0" anchor="ctr"/>
          <a:lstStyle/>
          <a:p>
            <a:pPr algn="ct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38" name="Freeform 24">
            <a:extLst>
              <a:ext uri="{FF2B5EF4-FFF2-40B4-BE49-F238E27FC236}">
                <a16:creationId xmlns:a16="http://schemas.microsoft.com/office/drawing/2014/main" id="{793698EC-3E06-4ADA-A23C-B0D9064ECC64}"/>
              </a:ext>
            </a:extLst>
          </p:cNvPr>
          <p:cNvSpPr>
            <a:spLocks noEditPoints="1"/>
          </p:cNvSpPr>
          <p:nvPr/>
        </p:nvSpPr>
        <p:spPr bwMode="auto">
          <a:xfrm>
            <a:off x="7075758" y="2656911"/>
            <a:ext cx="562498" cy="635867"/>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ysClr val="window" lastClr="FFFFFF"/>
          </a:solidFill>
          <a:ln>
            <a:noFill/>
          </a:ln>
        </p:spPr>
        <p:txBody>
          <a:bodyPr vert="horz" wrap="square" lIns="60071" tIns="30035" rIns="60071" bIns="30035" numCol="1" anchor="t" anchorCtr="0" compatLnSpc="1"/>
          <a:lstStyle/>
          <a:p>
            <a:pP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61" name="Oval 30">
            <a:extLst>
              <a:ext uri="{FF2B5EF4-FFF2-40B4-BE49-F238E27FC236}">
                <a16:creationId xmlns:a16="http://schemas.microsoft.com/office/drawing/2014/main" id="{9B66940D-F2BA-42A7-84D1-E606EDBE07F9}"/>
              </a:ext>
            </a:extLst>
          </p:cNvPr>
          <p:cNvSpPr/>
          <p:nvPr/>
        </p:nvSpPr>
        <p:spPr>
          <a:xfrm>
            <a:off x="6833713" y="3871120"/>
            <a:ext cx="1075120" cy="1075121"/>
          </a:xfrm>
          <a:prstGeom prst="ellipse">
            <a:avLst/>
          </a:prstGeom>
          <a:solidFill>
            <a:schemeClr val="accent2"/>
          </a:solidFill>
          <a:ln w="12700" cap="flat" cmpd="sng" algn="ctr">
            <a:noFill/>
            <a:prstDash val="solid"/>
            <a:miter lim="800000"/>
          </a:ln>
          <a:effectLst/>
        </p:spPr>
        <p:txBody>
          <a:bodyPr rtlCol="0" anchor="ctr"/>
          <a:lstStyle/>
          <a:p>
            <a:pPr algn="ct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63" name="Freeform 59">
            <a:extLst>
              <a:ext uri="{FF2B5EF4-FFF2-40B4-BE49-F238E27FC236}">
                <a16:creationId xmlns:a16="http://schemas.microsoft.com/office/drawing/2014/main" id="{72A71D8F-9C5E-4781-A58A-44EA90DA0656}"/>
              </a:ext>
            </a:extLst>
          </p:cNvPr>
          <p:cNvSpPr>
            <a:spLocks noEditPoints="1"/>
          </p:cNvSpPr>
          <p:nvPr/>
        </p:nvSpPr>
        <p:spPr bwMode="auto">
          <a:xfrm>
            <a:off x="7104290" y="4179399"/>
            <a:ext cx="533966" cy="458559"/>
          </a:xfrm>
          <a:custGeom>
            <a:avLst/>
            <a:gdLst>
              <a:gd name="T0" fmla="*/ 223 w 228"/>
              <a:gd name="T1" fmla="*/ 0 h 196"/>
              <a:gd name="T2" fmla="*/ 210 w 228"/>
              <a:gd name="T3" fmla="*/ 0 h 196"/>
              <a:gd name="T4" fmla="*/ 205 w 228"/>
              <a:gd name="T5" fmla="*/ 5 h 196"/>
              <a:gd name="T6" fmla="*/ 205 w 228"/>
              <a:gd name="T7" fmla="*/ 10 h 196"/>
              <a:gd name="T8" fmla="*/ 20 w 228"/>
              <a:gd name="T9" fmla="*/ 42 h 196"/>
              <a:gd name="T10" fmla="*/ 20 w 228"/>
              <a:gd name="T11" fmla="*/ 40 h 196"/>
              <a:gd name="T12" fmla="*/ 15 w 228"/>
              <a:gd name="T13" fmla="*/ 35 h 196"/>
              <a:gd name="T14" fmla="*/ 5 w 228"/>
              <a:gd name="T15" fmla="*/ 35 h 196"/>
              <a:gd name="T16" fmla="*/ 0 w 228"/>
              <a:gd name="T17" fmla="*/ 40 h 196"/>
              <a:gd name="T18" fmla="*/ 0 w 228"/>
              <a:gd name="T19" fmla="*/ 45 h 196"/>
              <a:gd name="T20" fmla="*/ 0 w 228"/>
              <a:gd name="T21" fmla="*/ 135 h 196"/>
              <a:gd name="T22" fmla="*/ 0 w 228"/>
              <a:gd name="T23" fmla="*/ 140 h 196"/>
              <a:gd name="T24" fmla="*/ 5 w 228"/>
              <a:gd name="T25" fmla="*/ 145 h 196"/>
              <a:gd name="T26" fmla="*/ 15 w 228"/>
              <a:gd name="T27" fmla="*/ 145 h 196"/>
              <a:gd name="T28" fmla="*/ 20 w 228"/>
              <a:gd name="T29" fmla="*/ 140 h 196"/>
              <a:gd name="T30" fmla="*/ 20 w 228"/>
              <a:gd name="T31" fmla="*/ 138 h 196"/>
              <a:gd name="T32" fmla="*/ 70 w 228"/>
              <a:gd name="T33" fmla="*/ 147 h 196"/>
              <a:gd name="T34" fmla="*/ 70 w 228"/>
              <a:gd name="T35" fmla="*/ 148 h 196"/>
              <a:gd name="T36" fmla="*/ 117 w 228"/>
              <a:gd name="T37" fmla="*/ 196 h 196"/>
              <a:gd name="T38" fmla="*/ 162 w 228"/>
              <a:gd name="T39" fmla="*/ 162 h 196"/>
              <a:gd name="T40" fmla="*/ 205 w 228"/>
              <a:gd name="T41" fmla="*/ 170 h 196"/>
              <a:gd name="T42" fmla="*/ 205 w 228"/>
              <a:gd name="T43" fmla="*/ 175 h 196"/>
              <a:gd name="T44" fmla="*/ 210 w 228"/>
              <a:gd name="T45" fmla="*/ 180 h 196"/>
              <a:gd name="T46" fmla="*/ 223 w 228"/>
              <a:gd name="T47" fmla="*/ 180 h 196"/>
              <a:gd name="T48" fmla="*/ 228 w 228"/>
              <a:gd name="T49" fmla="*/ 175 h 196"/>
              <a:gd name="T50" fmla="*/ 228 w 228"/>
              <a:gd name="T51" fmla="*/ 5 h 196"/>
              <a:gd name="T52" fmla="*/ 223 w 228"/>
              <a:gd name="T53" fmla="*/ 0 h 196"/>
              <a:gd name="T54" fmla="*/ 117 w 228"/>
              <a:gd name="T55" fmla="*/ 177 h 196"/>
              <a:gd name="T56" fmla="*/ 89 w 228"/>
              <a:gd name="T57" fmla="*/ 150 h 196"/>
              <a:gd name="T58" fmla="*/ 143 w 228"/>
              <a:gd name="T59" fmla="*/ 159 h 196"/>
              <a:gd name="T60" fmla="*/ 117 w 228"/>
              <a:gd name="T61" fmla="*/ 177 h 196"/>
              <a:gd name="T62" fmla="*/ 199 w 228"/>
              <a:gd name="T63" fmla="*/ 53 h 196"/>
              <a:gd name="T64" fmla="*/ 31 w 228"/>
              <a:gd name="T65" fmla="*/ 76 h 196"/>
              <a:gd name="T66" fmla="*/ 30 w 228"/>
              <a:gd name="T67" fmla="*/ 76 h 196"/>
              <a:gd name="T68" fmla="*/ 23 w 228"/>
              <a:gd name="T69" fmla="*/ 70 h 196"/>
              <a:gd name="T70" fmla="*/ 29 w 228"/>
              <a:gd name="T71" fmla="*/ 62 h 196"/>
              <a:gd name="T72" fmla="*/ 197 w 228"/>
              <a:gd name="T73" fmla="*/ 39 h 196"/>
              <a:gd name="T74" fmla="*/ 205 w 228"/>
              <a:gd name="T75" fmla="*/ 45 h 196"/>
              <a:gd name="T76" fmla="*/ 199 w 228"/>
              <a:gd name="T77" fmla="*/ 5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8" h="196">
                <a:moveTo>
                  <a:pt x="223" y="0"/>
                </a:moveTo>
                <a:cubicBezTo>
                  <a:pt x="210" y="0"/>
                  <a:pt x="210" y="0"/>
                  <a:pt x="210" y="0"/>
                </a:cubicBezTo>
                <a:cubicBezTo>
                  <a:pt x="207" y="0"/>
                  <a:pt x="205" y="2"/>
                  <a:pt x="205" y="5"/>
                </a:cubicBezTo>
                <a:cubicBezTo>
                  <a:pt x="205" y="10"/>
                  <a:pt x="205" y="10"/>
                  <a:pt x="205" y="10"/>
                </a:cubicBezTo>
                <a:cubicBezTo>
                  <a:pt x="20" y="42"/>
                  <a:pt x="20" y="42"/>
                  <a:pt x="20" y="42"/>
                </a:cubicBezTo>
                <a:cubicBezTo>
                  <a:pt x="20" y="40"/>
                  <a:pt x="20" y="40"/>
                  <a:pt x="20" y="40"/>
                </a:cubicBezTo>
                <a:cubicBezTo>
                  <a:pt x="20" y="37"/>
                  <a:pt x="18" y="35"/>
                  <a:pt x="15" y="35"/>
                </a:cubicBezTo>
                <a:cubicBezTo>
                  <a:pt x="5" y="35"/>
                  <a:pt x="5" y="35"/>
                  <a:pt x="5" y="35"/>
                </a:cubicBezTo>
                <a:cubicBezTo>
                  <a:pt x="2" y="35"/>
                  <a:pt x="0" y="37"/>
                  <a:pt x="0" y="40"/>
                </a:cubicBezTo>
                <a:cubicBezTo>
                  <a:pt x="0" y="45"/>
                  <a:pt x="0" y="45"/>
                  <a:pt x="0" y="45"/>
                </a:cubicBezTo>
                <a:cubicBezTo>
                  <a:pt x="0" y="135"/>
                  <a:pt x="0" y="135"/>
                  <a:pt x="0" y="135"/>
                </a:cubicBezTo>
                <a:cubicBezTo>
                  <a:pt x="0" y="140"/>
                  <a:pt x="0" y="140"/>
                  <a:pt x="0" y="140"/>
                </a:cubicBezTo>
                <a:cubicBezTo>
                  <a:pt x="0" y="143"/>
                  <a:pt x="2" y="145"/>
                  <a:pt x="5" y="145"/>
                </a:cubicBezTo>
                <a:cubicBezTo>
                  <a:pt x="15" y="145"/>
                  <a:pt x="15" y="145"/>
                  <a:pt x="15" y="145"/>
                </a:cubicBezTo>
                <a:cubicBezTo>
                  <a:pt x="18" y="145"/>
                  <a:pt x="20" y="143"/>
                  <a:pt x="20" y="140"/>
                </a:cubicBezTo>
                <a:cubicBezTo>
                  <a:pt x="20" y="138"/>
                  <a:pt x="20" y="138"/>
                  <a:pt x="20" y="138"/>
                </a:cubicBezTo>
                <a:cubicBezTo>
                  <a:pt x="70" y="147"/>
                  <a:pt x="70" y="147"/>
                  <a:pt x="70" y="147"/>
                </a:cubicBezTo>
                <a:cubicBezTo>
                  <a:pt x="70" y="147"/>
                  <a:pt x="70" y="148"/>
                  <a:pt x="70" y="148"/>
                </a:cubicBezTo>
                <a:cubicBezTo>
                  <a:pt x="70" y="175"/>
                  <a:pt x="91" y="196"/>
                  <a:pt x="117" y="196"/>
                </a:cubicBezTo>
                <a:cubicBezTo>
                  <a:pt x="138" y="196"/>
                  <a:pt x="156" y="182"/>
                  <a:pt x="162" y="162"/>
                </a:cubicBezTo>
                <a:cubicBezTo>
                  <a:pt x="205" y="170"/>
                  <a:pt x="205" y="170"/>
                  <a:pt x="205" y="170"/>
                </a:cubicBezTo>
                <a:cubicBezTo>
                  <a:pt x="205" y="175"/>
                  <a:pt x="205" y="175"/>
                  <a:pt x="205" y="175"/>
                </a:cubicBezTo>
                <a:cubicBezTo>
                  <a:pt x="205" y="178"/>
                  <a:pt x="207" y="180"/>
                  <a:pt x="210" y="180"/>
                </a:cubicBezTo>
                <a:cubicBezTo>
                  <a:pt x="223" y="180"/>
                  <a:pt x="223" y="180"/>
                  <a:pt x="223" y="180"/>
                </a:cubicBezTo>
                <a:cubicBezTo>
                  <a:pt x="226" y="180"/>
                  <a:pt x="228" y="178"/>
                  <a:pt x="228" y="175"/>
                </a:cubicBezTo>
                <a:cubicBezTo>
                  <a:pt x="228" y="5"/>
                  <a:pt x="228" y="5"/>
                  <a:pt x="228" y="5"/>
                </a:cubicBezTo>
                <a:cubicBezTo>
                  <a:pt x="228" y="2"/>
                  <a:pt x="226" y="0"/>
                  <a:pt x="223" y="0"/>
                </a:cubicBezTo>
                <a:moveTo>
                  <a:pt x="117" y="177"/>
                </a:moveTo>
                <a:cubicBezTo>
                  <a:pt x="102" y="177"/>
                  <a:pt x="90" y="165"/>
                  <a:pt x="89" y="150"/>
                </a:cubicBezTo>
                <a:cubicBezTo>
                  <a:pt x="143" y="159"/>
                  <a:pt x="143" y="159"/>
                  <a:pt x="143" y="159"/>
                </a:cubicBezTo>
                <a:cubicBezTo>
                  <a:pt x="139" y="170"/>
                  <a:pt x="129" y="177"/>
                  <a:pt x="117" y="177"/>
                </a:cubicBezTo>
                <a:moveTo>
                  <a:pt x="199" y="53"/>
                </a:moveTo>
                <a:cubicBezTo>
                  <a:pt x="31" y="76"/>
                  <a:pt x="31" y="76"/>
                  <a:pt x="31" y="76"/>
                </a:cubicBezTo>
                <a:cubicBezTo>
                  <a:pt x="30" y="76"/>
                  <a:pt x="30" y="76"/>
                  <a:pt x="30" y="76"/>
                </a:cubicBezTo>
                <a:cubicBezTo>
                  <a:pt x="26" y="76"/>
                  <a:pt x="23" y="73"/>
                  <a:pt x="23" y="70"/>
                </a:cubicBezTo>
                <a:cubicBezTo>
                  <a:pt x="22" y="66"/>
                  <a:pt x="25" y="62"/>
                  <a:pt x="29" y="62"/>
                </a:cubicBezTo>
                <a:cubicBezTo>
                  <a:pt x="197" y="39"/>
                  <a:pt x="197" y="39"/>
                  <a:pt x="197" y="39"/>
                </a:cubicBezTo>
                <a:cubicBezTo>
                  <a:pt x="201" y="38"/>
                  <a:pt x="204" y="41"/>
                  <a:pt x="205" y="45"/>
                </a:cubicBezTo>
                <a:cubicBezTo>
                  <a:pt x="205" y="49"/>
                  <a:pt x="203" y="52"/>
                  <a:pt x="199" y="53"/>
                </a:cubicBezTo>
              </a:path>
            </a:pathLst>
          </a:custGeom>
          <a:solidFill>
            <a:sysClr val="window" lastClr="FFFFFF"/>
          </a:solidFill>
          <a:ln>
            <a:noFill/>
          </a:ln>
        </p:spPr>
        <p:txBody>
          <a:bodyPr vert="horz" wrap="square" lIns="60071" tIns="30035" rIns="60071" bIns="30035" numCol="1" anchor="t" anchorCtr="0" compatLnSpc="1"/>
          <a:lstStyle/>
          <a:p>
            <a:pP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65" name="Oval 28">
            <a:extLst>
              <a:ext uri="{FF2B5EF4-FFF2-40B4-BE49-F238E27FC236}">
                <a16:creationId xmlns:a16="http://schemas.microsoft.com/office/drawing/2014/main" id="{75563326-3AA0-4EA7-87CE-339C4623CC3C}"/>
              </a:ext>
            </a:extLst>
          </p:cNvPr>
          <p:cNvSpPr/>
          <p:nvPr/>
        </p:nvSpPr>
        <p:spPr>
          <a:xfrm>
            <a:off x="6824397" y="5220704"/>
            <a:ext cx="1075120" cy="1075121"/>
          </a:xfrm>
          <a:prstGeom prst="ellipse">
            <a:avLst/>
          </a:prstGeom>
          <a:solidFill>
            <a:schemeClr val="accent1"/>
          </a:solidFill>
          <a:ln w="12700" cap="flat" cmpd="sng" algn="ctr">
            <a:noFill/>
            <a:prstDash val="solid"/>
            <a:miter lim="800000"/>
          </a:ln>
          <a:effectLst/>
        </p:spPr>
        <p:txBody>
          <a:bodyPr rtlCol="0" anchor="ctr"/>
          <a:lstStyle/>
          <a:p>
            <a:pPr algn="ct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sp>
        <p:nvSpPr>
          <p:cNvPr id="67" name="Freeform 58">
            <a:extLst>
              <a:ext uri="{FF2B5EF4-FFF2-40B4-BE49-F238E27FC236}">
                <a16:creationId xmlns:a16="http://schemas.microsoft.com/office/drawing/2014/main" id="{C5C96231-E886-412B-82B4-2E4C0C0C5661}"/>
              </a:ext>
            </a:extLst>
          </p:cNvPr>
          <p:cNvSpPr>
            <a:spLocks noEditPoints="1"/>
          </p:cNvSpPr>
          <p:nvPr/>
        </p:nvSpPr>
        <p:spPr bwMode="auto">
          <a:xfrm>
            <a:off x="7073718" y="5496376"/>
            <a:ext cx="564538" cy="523776"/>
          </a:xfrm>
          <a:custGeom>
            <a:avLst/>
            <a:gdLst>
              <a:gd name="T0" fmla="*/ 142 w 241"/>
              <a:gd name="T1" fmla="*/ 137 h 224"/>
              <a:gd name="T2" fmla="*/ 150 w 241"/>
              <a:gd name="T3" fmla="*/ 97 h 224"/>
              <a:gd name="T4" fmla="*/ 132 w 241"/>
              <a:gd name="T5" fmla="*/ 115 h 224"/>
              <a:gd name="T6" fmla="*/ 110 w 241"/>
              <a:gd name="T7" fmla="*/ 115 h 224"/>
              <a:gd name="T8" fmla="*/ 110 w 241"/>
              <a:gd name="T9" fmla="*/ 92 h 224"/>
              <a:gd name="T10" fmla="*/ 127 w 241"/>
              <a:gd name="T11" fmla="*/ 74 h 224"/>
              <a:gd name="T12" fmla="*/ 88 w 241"/>
              <a:gd name="T13" fmla="*/ 83 h 224"/>
              <a:gd name="T14" fmla="*/ 78 w 241"/>
              <a:gd name="T15" fmla="*/ 120 h 224"/>
              <a:gd name="T16" fmla="*/ 3 w 241"/>
              <a:gd name="T17" fmla="*/ 195 h 224"/>
              <a:gd name="T18" fmla="*/ 3 w 241"/>
              <a:gd name="T19" fmla="*/ 206 h 224"/>
              <a:gd name="T20" fmla="*/ 19 w 241"/>
              <a:gd name="T21" fmla="*/ 222 h 224"/>
              <a:gd name="T22" fmla="*/ 25 w 241"/>
              <a:gd name="T23" fmla="*/ 224 h 224"/>
              <a:gd name="T24" fmla="*/ 30 w 241"/>
              <a:gd name="T25" fmla="*/ 222 h 224"/>
              <a:gd name="T26" fmla="*/ 105 w 241"/>
              <a:gd name="T27" fmla="*/ 147 h 224"/>
              <a:gd name="T28" fmla="*/ 142 w 241"/>
              <a:gd name="T29" fmla="*/ 137 h 224"/>
              <a:gd name="T30" fmla="*/ 27 w 241"/>
              <a:gd name="T31" fmla="*/ 206 h 224"/>
              <a:gd name="T32" fmla="*/ 19 w 241"/>
              <a:gd name="T33" fmla="*/ 206 h 224"/>
              <a:gd name="T34" fmla="*/ 19 w 241"/>
              <a:gd name="T35" fmla="*/ 198 h 224"/>
              <a:gd name="T36" fmla="*/ 27 w 241"/>
              <a:gd name="T37" fmla="*/ 198 h 224"/>
              <a:gd name="T38" fmla="*/ 27 w 241"/>
              <a:gd name="T39" fmla="*/ 206 h 224"/>
              <a:gd name="T40" fmla="*/ 236 w 241"/>
              <a:gd name="T41" fmla="*/ 0 h 224"/>
              <a:gd name="T42" fmla="*/ 19 w 241"/>
              <a:gd name="T43" fmla="*/ 0 h 224"/>
              <a:gd name="T44" fmla="*/ 14 w 241"/>
              <a:gd name="T45" fmla="*/ 5 h 224"/>
              <a:gd name="T46" fmla="*/ 14 w 241"/>
              <a:gd name="T47" fmla="*/ 171 h 224"/>
              <a:gd name="T48" fmla="*/ 38 w 241"/>
              <a:gd name="T49" fmla="*/ 147 h 224"/>
              <a:gd name="T50" fmla="*/ 38 w 241"/>
              <a:gd name="T51" fmla="*/ 48 h 224"/>
              <a:gd name="T52" fmla="*/ 217 w 241"/>
              <a:gd name="T53" fmla="*/ 48 h 224"/>
              <a:gd name="T54" fmla="*/ 217 w 241"/>
              <a:gd name="T55" fmla="*/ 170 h 224"/>
              <a:gd name="T56" fmla="*/ 95 w 241"/>
              <a:gd name="T57" fmla="*/ 170 h 224"/>
              <a:gd name="T58" fmla="*/ 72 w 241"/>
              <a:gd name="T59" fmla="*/ 193 h 224"/>
              <a:gd name="T60" fmla="*/ 222 w 241"/>
              <a:gd name="T61" fmla="*/ 193 h 224"/>
              <a:gd name="T62" fmla="*/ 241 w 241"/>
              <a:gd name="T63" fmla="*/ 175 h 224"/>
              <a:gd name="T64" fmla="*/ 241 w 241"/>
              <a:gd name="T65" fmla="*/ 5 h 224"/>
              <a:gd name="T66" fmla="*/ 236 w 241"/>
              <a:gd name="T67" fmla="*/ 0 h 224"/>
              <a:gd name="T68" fmla="*/ 47 w 241"/>
              <a:gd name="T69" fmla="*/ 32 h 224"/>
              <a:gd name="T70" fmla="*/ 39 w 241"/>
              <a:gd name="T71" fmla="*/ 24 h 224"/>
              <a:gd name="T72" fmla="*/ 47 w 241"/>
              <a:gd name="T73" fmla="*/ 15 h 224"/>
              <a:gd name="T74" fmla="*/ 55 w 241"/>
              <a:gd name="T75" fmla="*/ 24 h 224"/>
              <a:gd name="T76" fmla="*/ 47 w 241"/>
              <a:gd name="T77" fmla="*/ 32 h 224"/>
              <a:gd name="T78" fmla="*/ 77 w 241"/>
              <a:gd name="T79" fmla="*/ 32 h 224"/>
              <a:gd name="T80" fmla="*/ 69 w 241"/>
              <a:gd name="T81" fmla="*/ 24 h 224"/>
              <a:gd name="T82" fmla="*/ 77 w 241"/>
              <a:gd name="T83" fmla="*/ 15 h 224"/>
              <a:gd name="T84" fmla="*/ 85 w 241"/>
              <a:gd name="T85" fmla="*/ 24 h 224"/>
              <a:gd name="T86" fmla="*/ 77 w 241"/>
              <a:gd name="T87" fmla="*/ 3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24">
                <a:moveTo>
                  <a:pt x="142" y="137"/>
                </a:moveTo>
                <a:cubicBezTo>
                  <a:pt x="153" y="126"/>
                  <a:pt x="155" y="110"/>
                  <a:pt x="150" y="97"/>
                </a:cubicBezTo>
                <a:cubicBezTo>
                  <a:pt x="132" y="115"/>
                  <a:pt x="132" y="115"/>
                  <a:pt x="132" y="115"/>
                </a:cubicBezTo>
                <a:cubicBezTo>
                  <a:pt x="126" y="121"/>
                  <a:pt x="116" y="121"/>
                  <a:pt x="110" y="115"/>
                </a:cubicBezTo>
                <a:cubicBezTo>
                  <a:pt x="104" y="108"/>
                  <a:pt x="104" y="98"/>
                  <a:pt x="110" y="92"/>
                </a:cubicBezTo>
                <a:cubicBezTo>
                  <a:pt x="127" y="74"/>
                  <a:pt x="127" y="74"/>
                  <a:pt x="127" y="74"/>
                </a:cubicBezTo>
                <a:cubicBezTo>
                  <a:pt x="114" y="70"/>
                  <a:pt x="99" y="73"/>
                  <a:pt x="88" y="83"/>
                </a:cubicBezTo>
                <a:cubicBezTo>
                  <a:pt x="78" y="93"/>
                  <a:pt x="75" y="107"/>
                  <a:pt x="78" y="120"/>
                </a:cubicBezTo>
                <a:cubicBezTo>
                  <a:pt x="3" y="195"/>
                  <a:pt x="3" y="195"/>
                  <a:pt x="3" y="195"/>
                </a:cubicBezTo>
                <a:cubicBezTo>
                  <a:pt x="0" y="198"/>
                  <a:pt x="0" y="203"/>
                  <a:pt x="3" y="206"/>
                </a:cubicBezTo>
                <a:cubicBezTo>
                  <a:pt x="19" y="222"/>
                  <a:pt x="19" y="222"/>
                  <a:pt x="19" y="222"/>
                </a:cubicBezTo>
                <a:cubicBezTo>
                  <a:pt x="21" y="223"/>
                  <a:pt x="23" y="224"/>
                  <a:pt x="25" y="224"/>
                </a:cubicBezTo>
                <a:cubicBezTo>
                  <a:pt x="27" y="224"/>
                  <a:pt x="29" y="223"/>
                  <a:pt x="30" y="222"/>
                </a:cubicBezTo>
                <a:cubicBezTo>
                  <a:pt x="105" y="147"/>
                  <a:pt x="105" y="147"/>
                  <a:pt x="105" y="147"/>
                </a:cubicBezTo>
                <a:cubicBezTo>
                  <a:pt x="118" y="150"/>
                  <a:pt x="132" y="147"/>
                  <a:pt x="142" y="137"/>
                </a:cubicBezTo>
                <a:close/>
                <a:moveTo>
                  <a:pt x="27" y="206"/>
                </a:moveTo>
                <a:cubicBezTo>
                  <a:pt x="25" y="208"/>
                  <a:pt x="21" y="208"/>
                  <a:pt x="19" y="206"/>
                </a:cubicBezTo>
                <a:cubicBezTo>
                  <a:pt x="17" y="204"/>
                  <a:pt x="17" y="200"/>
                  <a:pt x="19" y="198"/>
                </a:cubicBezTo>
                <a:cubicBezTo>
                  <a:pt x="21" y="195"/>
                  <a:pt x="25" y="195"/>
                  <a:pt x="27" y="198"/>
                </a:cubicBezTo>
                <a:cubicBezTo>
                  <a:pt x="30" y="200"/>
                  <a:pt x="30" y="204"/>
                  <a:pt x="27" y="206"/>
                </a:cubicBezTo>
                <a:close/>
                <a:moveTo>
                  <a:pt x="236" y="0"/>
                </a:moveTo>
                <a:cubicBezTo>
                  <a:pt x="19" y="0"/>
                  <a:pt x="19" y="0"/>
                  <a:pt x="19" y="0"/>
                </a:cubicBezTo>
                <a:cubicBezTo>
                  <a:pt x="16" y="0"/>
                  <a:pt x="14" y="2"/>
                  <a:pt x="14" y="5"/>
                </a:cubicBezTo>
                <a:cubicBezTo>
                  <a:pt x="14" y="171"/>
                  <a:pt x="14" y="171"/>
                  <a:pt x="14" y="171"/>
                </a:cubicBezTo>
                <a:cubicBezTo>
                  <a:pt x="38" y="147"/>
                  <a:pt x="38" y="147"/>
                  <a:pt x="38" y="147"/>
                </a:cubicBezTo>
                <a:cubicBezTo>
                  <a:pt x="38" y="48"/>
                  <a:pt x="38" y="48"/>
                  <a:pt x="38" y="48"/>
                </a:cubicBezTo>
                <a:cubicBezTo>
                  <a:pt x="217" y="48"/>
                  <a:pt x="217" y="48"/>
                  <a:pt x="217" y="48"/>
                </a:cubicBezTo>
                <a:cubicBezTo>
                  <a:pt x="217" y="170"/>
                  <a:pt x="217" y="170"/>
                  <a:pt x="217" y="170"/>
                </a:cubicBezTo>
                <a:cubicBezTo>
                  <a:pt x="95" y="170"/>
                  <a:pt x="95" y="170"/>
                  <a:pt x="95" y="170"/>
                </a:cubicBezTo>
                <a:cubicBezTo>
                  <a:pt x="72" y="193"/>
                  <a:pt x="72" y="193"/>
                  <a:pt x="72" y="193"/>
                </a:cubicBezTo>
                <a:cubicBezTo>
                  <a:pt x="222" y="193"/>
                  <a:pt x="222" y="193"/>
                  <a:pt x="222" y="193"/>
                </a:cubicBezTo>
                <a:cubicBezTo>
                  <a:pt x="233" y="193"/>
                  <a:pt x="241" y="185"/>
                  <a:pt x="241" y="175"/>
                </a:cubicBezTo>
                <a:cubicBezTo>
                  <a:pt x="241" y="5"/>
                  <a:pt x="241" y="5"/>
                  <a:pt x="241" y="5"/>
                </a:cubicBezTo>
                <a:cubicBezTo>
                  <a:pt x="241" y="2"/>
                  <a:pt x="239" y="0"/>
                  <a:pt x="236" y="0"/>
                </a:cubicBezTo>
                <a:close/>
                <a:moveTo>
                  <a:pt x="47" y="32"/>
                </a:moveTo>
                <a:cubicBezTo>
                  <a:pt x="42" y="32"/>
                  <a:pt x="39" y="28"/>
                  <a:pt x="39" y="24"/>
                </a:cubicBezTo>
                <a:cubicBezTo>
                  <a:pt x="39" y="19"/>
                  <a:pt x="42" y="15"/>
                  <a:pt x="47" y="15"/>
                </a:cubicBezTo>
                <a:cubicBezTo>
                  <a:pt x="52" y="15"/>
                  <a:pt x="55" y="19"/>
                  <a:pt x="55" y="24"/>
                </a:cubicBezTo>
                <a:cubicBezTo>
                  <a:pt x="55" y="28"/>
                  <a:pt x="52" y="32"/>
                  <a:pt x="47" y="32"/>
                </a:cubicBezTo>
                <a:close/>
                <a:moveTo>
                  <a:pt x="77" y="32"/>
                </a:moveTo>
                <a:cubicBezTo>
                  <a:pt x="72" y="32"/>
                  <a:pt x="69" y="28"/>
                  <a:pt x="69" y="24"/>
                </a:cubicBezTo>
                <a:cubicBezTo>
                  <a:pt x="69" y="19"/>
                  <a:pt x="72" y="15"/>
                  <a:pt x="77" y="15"/>
                </a:cubicBezTo>
                <a:cubicBezTo>
                  <a:pt x="81" y="15"/>
                  <a:pt x="85" y="19"/>
                  <a:pt x="85" y="24"/>
                </a:cubicBezTo>
                <a:cubicBezTo>
                  <a:pt x="85" y="28"/>
                  <a:pt x="81" y="32"/>
                  <a:pt x="77" y="32"/>
                </a:cubicBezTo>
                <a:close/>
              </a:path>
            </a:pathLst>
          </a:custGeom>
          <a:solidFill>
            <a:sysClr val="window" lastClr="FFFFFF"/>
          </a:solidFill>
          <a:ln>
            <a:noFill/>
          </a:ln>
        </p:spPr>
        <p:txBody>
          <a:bodyPr vert="horz" wrap="square" lIns="60071" tIns="30035" rIns="60071" bIns="30035" numCol="1" anchor="t" anchorCtr="0" compatLnSpc="1"/>
          <a:lstStyle/>
          <a:p>
            <a:pPr defTabSz="1201390">
              <a:defRPr/>
            </a:pPr>
            <a:endParaRPr lang="en-GB" sz="1380" kern="0" dirty="0">
              <a:solidFill>
                <a:schemeClr val="bg1"/>
              </a:solidFill>
              <a:latin typeface="Noto Sans S Chinese Thin" panose="020B0200000000000000" pitchFamily="34" charset="-122"/>
              <a:ea typeface="Noto Sans S Chinese Thin" panose="020B0200000000000000" pitchFamily="34" charset="-122"/>
              <a:cs typeface="+mn-ea"/>
              <a:sym typeface="+mn-lt"/>
            </a:endParaRPr>
          </a:p>
        </p:txBody>
      </p:sp>
      <p:pic>
        <p:nvPicPr>
          <p:cNvPr id="69" name="图片 68">
            <a:extLst>
              <a:ext uri="{FF2B5EF4-FFF2-40B4-BE49-F238E27FC236}">
                <a16:creationId xmlns:a16="http://schemas.microsoft.com/office/drawing/2014/main" id="{FB8A7FA8-88BD-4A4A-B992-A1ABB76F7D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1906" y="14441"/>
            <a:ext cx="2000094" cy="6000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PPT彼岸天：ID 8661124库_组合 1"/>
          <p:cNvGrpSpPr/>
          <p:nvPr>
            <p:custDataLst>
              <p:tags r:id="rId1"/>
            </p:custDataLst>
          </p:nvPr>
        </p:nvGrpSpPr>
        <p:grpSpPr>
          <a:xfrm>
            <a:off x="801449" y="2805513"/>
            <a:ext cx="10761355" cy="1332847"/>
            <a:chOff x="711509" y="3015373"/>
            <a:chExt cx="10761354" cy="1332847"/>
          </a:xfrm>
        </p:grpSpPr>
        <p:sp>
          <p:nvSpPr>
            <p:cNvPr id="4" name="Freeform: Shape 3"/>
            <p:cNvSpPr/>
            <p:nvPr/>
          </p:nvSpPr>
          <p:spPr bwMode="auto">
            <a:xfrm>
              <a:off x="711509" y="3208322"/>
              <a:ext cx="1534583" cy="855132"/>
            </a:xfrm>
            <a:custGeom>
              <a:avLst/>
              <a:gdLst>
                <a:gd name="T0" fmla="*/ 0 w 725"/>
                <a:gd name="T1" fmla="*/ 0 h 404"/>
                <a:gd name="T2" fmla="*/ 0 w 725"/>
                <a:gd name="T3" fmla="*/ 404 h 404"/>
                <a:gd name="T4" fmla="*/ 725 w 725"/>
                <a:gd name="T5" fmla="*/ 404 h 404"/>
                <a:gd name="T6" fmla="*/ 324 w 725"/>
                <a:gd name="T7" fmla="*/ 0 h 404"/>
                <a:gd name="T8" fmla="*/ 0 w 725"/>
                <a:gd name="T9" fmla="*/ 0 h 404"/>
              </a:gdLst>
              <a:ahLst/>
              <a:cxnLst>
                <a:cxn ang="0">
                  <a:pos x="T0" y="T1"/>
                </a:cxn>
                <a:cxn ang="0">
                  <a:pos x="T2" y="T3"/>
                </a:cxn>
                <a:cxn ang="0">
                  <a:pos x="T4" y="T5"/>
                </a:cxn>
                <a:cxn ang="0">
                  <a:pos x="T6" y="T7"/>
                </a:cxn>
                <a:cxn ang="0">
                  <a:pos x="T8" y="T9"/>
                </a:cxn>
              </a:cxnLst>
              <a:rect l="0" t="0" r="r" b="b"/>
              <a:pathLst>
                <a:path w="725" h="404">
                  <a:moveTo>
                    <a:pt x="0" y="0"/>
                  </a:moveTo>
                  <a:lnTo>
                    <a:pt x="0" y="404"/>
                  </a:lnTo>
                  <a:lnTo>
                    <a:pt x="725" y="404"/>
                  </a:lnTo>
                  <a:lnTo>
                    <a:pt x="324" y="0"/>
                  </a:lnTo>
                  <a:lnTo>
                    <a:pt x="0" y="0"/>
                  </a:lnTo>
                  <a:close/>
                </a:path>
              </a:pathLst>
            </a:custGeom>
            <a:solidFill>
              <a:schemeClr val="accent1"/>
            </a:solidFill>
            <a:ln>
              <a:noFill/>
            </a:ln>
            <a:effectLst/>
          </p:spPr>
          <p:txBody>
            <a:bodyPr anchor="ctr"/>
            <a:lstStyle/>
            <a:p>
              <a:pPr algn="ctr"/>
              <a:endParaRPr dirty="0">
                <a:latin typeface="Noto Sans S Chinese Light" panose="020B0300000000000000" pitchFamily="34" charset="-122"/>
                <a:ea typeface="Noto Sans S Chinese Light" panose="020B0300000000000000" pitchFamily="34" charset="-122"/>
              </a:endParaRPr>
            </a:p>
          </p:txBody>
        </p:sp>
        <p:sp>
          <p:nvSpPr>
            <p:cNvPr id="5" name="Freeform: Shape 4"/>
            <p:cNvSpPr/>
            <p:nvPr/>
          </p:nvSpPr>
          <p:spPr bwMode="auto">
            <a:xfrm>
              <a:off x="979265" y="3426338"/>
              <a:ext cx="456869" cy="453433"/>
            </a:xfrm>
            <a:custGeom>
              <a:avLst/>
              <a:gdLst/>
              <a:ahLst/>
              <a:cxnLst>
                <a:cxn ang="0">
                  <a:pos x="33" y="1"/>
                </a:cxn>
                <a:cxn ang="0">
                  <a:pos x="22" y="1"/>
                </a:cxn>
                <a:cxn ang="0">
                  <a:pos x="0" y="28"/>
                </a:cxn>
                <a:cxn ang="0">
                  <a:pos x="22" y="55"/>
                </a:cxn>
                <a:cxn ang="0">
                  <a:pos x="33" y="55"/>
                </a:cxn>
                <a:cxn ang="0">
                  <a:pos x="56" y="28"/>
                </a:cxn>
                <a:cxn ang="0">
                  <a:pos x="20" y="7"/>
                </a:cxn>
                <a:cxn ang="0">
                  <a:pos x="10" y="14"/>
                </a:cxn>
                <a:cxn ang="0">
                  <a:pos x="7" y="19"/>
                </a:cxn>
                <a:cxn ang="0">
                  <a:pos x="11" y="25"/>
                </a:cxn>
                <a:cxn ang="0">
                  <a:pos x="7" y="19"/>
                </a:cxn>
                <a:cxn ang="0">
                  <a:pos x="5" y="30"/>
                </a:cxn>
                <a:cxn ang="0">
                  <a:pos x="12" y="36"/>
                </a:cxn>
                <a:cxn ang="0">
                  <a:pos x="9" y="41"/>
                </a:cxn>
                <a:cxn ang="0">
                  <a:pos x="20" y="49"/>
                </a:cxn>
                <a:cxn ang="0">
                  <a:pos x="25" y="46"/>
                </a:cxn>
                <a:cxn ang="0">
                  <a:pos x="25" y="41"/>
                </a:cxn>
                <a:cxn ang="0">
                  <a:pos x="25" y="36"/>
                </a:cxn>
                <a:cxn ang="0">
                  <a:pos x="16" y="30"/>
                </a:cxn>
                <a:cxn ang="0">
                  <a:pos x="25" y="36"/>
                </a:cxn>
                <a:cxn ang="0">
                  <a:pos x="16" y="25"/>
                </a:cxn>
                <a:cxn ang="0">
                  <a:pos x="25" y="19"/>
                </a:cxn>
                <a:cxn ang="0">
                  <a:pos x="25" y="14"/>
                </a:cxn>
                <a:cxn ang="0">
                  <a:pos x="25" y="10"/>
                </a:cxn>
                <a:cxn ang="0">
                  <a:pos x="48" y="19"/>
                </a:cxn>
                <a:cxn ang="0">
                  <a:pos x="45" y="25"/>
                </a:cxn>
                <a:cxn ang="0">
                  <a:pos x="48" y="19"/>
                </a:cxn>
                <a:cxn ang="0">
                  <a:pos x="41" y="14"/>
                </a:cxn>
                <a:cxn ang="0">
                  <a:pos x="45" y="14"/>
                </a:cxn>
                <a:cxn ang="0">
                  <a:pos x="34" y="14"/>
                </a:cxn>
                <a:cxn ang="0">
                  <a:pos x="30" y="10"/>
                </a:cxn>
                <a:cxn ang="0">
                  <a:pos x="38" y="19"/>
                </a:cxn>
                <a:cxn ang="0">
                  <a:pos x="30" y="25"/>
                </a:cxn>
                <a:cxn ang="0">
                  <a:pos x="30" y="30"/>
                </a:cxn>
                <a:cxn ang="0">
                  <a:pos x="38" y="36"/>
                </a:cxn>
                <a:cxn ang="0">
                  <a:pos x="30" y="30"/>
                </a:cxn>
                <a:cxn ang="0">
                  <a:pos x="30" y="41"/>
                </a:cxn>
                <a:cxn ang="0">
                  <a:pos x="30" y="46"/>
                </a:cxn>
                <a:cxn ang="0">
                  <a:pos x="41" y="41"/>
                </a:cxn>
                <a:cxn ang="0">
                  <a:pos x="35" y="49"/>
                </a:cxn>
                <a:cxn ang="0">
                  <a:pos x="45" y="30"/>
                </a:cxn>
                <a:cxn ang="0">
                  <a:pos x="49" y="36"/>
                </a:cxn>
              </a:cxnLst>
              <a:rect l="0" t="0" r="r" b="b"/>
              <a:pathLst>
                <a:path w="56" h="56">
                  <a:moveTo>
                    <a:pt x="46" y="7"/>
                  </a:moveTo>
                  <a:cubicBezTo>
                    <a:pt x="42" y="4"/>
                    <a:pt x="38" y="1"/>
                    <a:pt x="33" y="1"/>
                  </a:cubicBezTo>
                  <a:cubicBezTo>
                    <a:pt x="31" y="0"/>
                    <a:pt x="30" y="0"/>
                    <a:pt x="28" y="0"/>
                  </a:cubicBezTo>
                  <a:cubicBezTo>
                    <a:pt x="26" y="0"/>
                    <a:pt x="24" y="0"/>
                    <a:pt x="22" y="1"/>
                  </a:cubicBezTo>
                  <a:cubicBezTo>
                    <a:pt x="17" y="1"/>
                    <a:pt x="13" y="4"/>
                    <a:pt x="10" y="7"/>
                  </a:cubicBezTo>
                  <a:cubicBezTo>
                    <a:pt x="3" y="12"/>
                    <a:pt x="0" y="19"/>
                    <a:pt x="0" y="28"/>
                  </a:cubicBezTo>
                  <a:cubicBezTo>
                    <a:pt x="0" y="37"/>
                    <a:pt x="3" y="44"/>
                    <a:pt x="10" y="49"/>
                  </a:cubicBezTo>
                  <a:cubicBezTo>
                    <a:pt x="13" y="52"/>
                    <a:pt x="17" y="55"/>
                    <a:pt x="22" y="55"/>
                  </a:cubicBezTo>
                  <a:cubicBezTo>
                    <a:pt x="24" y="56"/>
                    <a:pt x="26" y="56"/>
                    <a:pt x="28" y="56"/>
                  </a:cubicBezTo>
                  <a:cubicBezTo>
                    <a:pt x="30" y="56"/>
                    <a:pt x="31" y="56"/>
                    <a:pt x="33" y="55"/>
                  </a:cubicBezTo>
                  <a:cubicBezTo>
                    <a:pt x="38" y="55"/>
                    <a:pt x="42" y="52"/>
                    <a:pt x="46" y="49"/>
                  </a:cubicBezTo>
                  <a:cubicBezTo>
                    <a:pt x="52" y="44"/>
                    <a:pt x="56" y="37"/>
                    <a:pt x="56" y="28"/>
                  </a:cubicBezTo>
                  <a:cubicBezTo>
                    <a:pt x="56" y="19"/>
                    <a:pt x="52" y="12"/>
                    <a:pt x="46" y="7"/>
                  </a:cubicBezTo>
                  <a:close/>
                  <a:moveTo>
                    <a:pt x="20" y="7"/>
                  </a:moveTo>
                  <a:cubicBezTo>
                    <a:pt x="18" y="9"/>
                    <a:pt x="16" y="11"/>
                    <a:pt x="14" y="14"/>
                  </a:cubicBezTo>
                  <a:cubicBezTo>
                    <a:pt x="10" y="14"/>
                    <a:pt x="10" y="14"/>
                    <a:pt x="10" y="14"/>
                  </a:cubicBezTo>
                  <a:cubicBezTo>
                    <a:pt x="13" y="11"/>
                    <a:pt x="16" y="8"/>
                    <a:pt x="20" y="7"/>
                  </a:cubicBezTo>
                  <a:close/>
                  <a:moveTo>
                    <a:pt x="7" y="19"/>
                  </a:moveTo>
                  <a:cubicBezTo>
                    <a:pt x="12" y="19"/>
                    <a:pt x="12" y="19"/>
                    <a:pt x="12" y="19"/>
                  </a:cubicBezTo>
                  <a:cubicBezTo>
                    <a:pt x="11" y="21"/>
                    <a:pt x="11" y="23"/>
                    <a:pt x="11" y="25"/>
                  </a:cubicBezTo>
                  <a:cubicBezTo>
                    <a:pt x="5" y="25"/>
                    <a:pt x="5" y="25"/>
                    <a:pt x="5" y="25"/>
                  </a:cubicBezTo>
                  <a:cubicBezTo>
                    <a:pt x="6" y="23"/>
                    <a:pt x="6" y="21"/>
                    <a:pt x="7" y="19"/>
                  </a:cubicBezTo>
                  <a:close/>
                  <a:moveTo>
                    <a:pt x="6" y="36"/>
                  </a:moveTo>
                  <a:cubicBezTo>
                    <a:pt x="6" y="34"/>
                    <a:pt x="5" y="32"/>
                    <a:pt x="5" y="30"/>
                  </a:cubicBezTo>
                  <a:cubicBezTo>
                    <a:pt x="11" y="30"/>
                    <a:pt x="11" y="30"/>
                    <a:pt x="11" y="30"/>
                  </a:cubicBezTo>
                  <a:cubicBezTo>
                    <a:pt x="11" y="32"/>
                    <a:pt x="11" y="34"/>
                    <a:pt x="12" y="36"/>
                  </a:cubicBezTo>
                  <a:lnTo>
                    <a:pt x="6" y="36"/>
                  </a:lnTo>
                  <a:close/>
                  <a:moveTo>
                    <a:pt x="9" y="41"/>
                  </a:moveTo>
                  <a:cubicBezTo>
                    <a:pt x="14" y="41"/>
                    <a:pt x="14" y="41"/>
                    <a:pt x="14" y="41"/>
                  </a:cubicBezTo>
                  <a:cubicBezTo>
                    <a:pt x="16" y="44"/>
                    <a:pt x="18" y="47"/>
                    <a:pt x="20" y="49"/>
                  </a:cubicBezTo>
                  <a:cubicBezTo>
                    <a:pt x="16" y="48"/>
                    <a:pt x="12" y="45"/>
                    <a:pt x="9" y="41"/>
                  </a:cubicBezTo>
                  <a:close/>
                  <a:moveTo>
                    <a:pt x="25" y="46"/>
                  </a:moveTo>
                  <a:cubicBezTo>
                    <a:pt x="23" y="45"/>
                    <a:pt x="22" y="43"/>
                    <a:pt x="20" y="41"/>
                  </a:cubicBezTo>
                  <a:cubicBezTo>
                    <a:pt x="25" y="41"/>
                    <a:pt x="25" y="41"/>
                    <a:pt x="25" y="41"/>
                  </a:cubicBezTo>
                  <a:lnTo>
                    <a:pt x="25" y="46"/>
                  </a:lnTo>
                  <a:close/>
                  <a:moveTo>
                    <a:pt x="25" y="36"/>
                  </a:moveTo>
                  <a:cubicBezTo>
                    <a:pt x="17" y="36"/>
                    <a:pt x="17" y="36"/>
                    <a:pt x="17" y="36"/>
                  </a:cubicBezTo>
                  <a:cubicBezTo>
                    <a:pt x="17" y="34"/>
                    <a:pt x="16" y="32"/>
                    <a:pt x="16" y="30"/>
                  </a:cubicBezTo>
                  <a:cubicBezTo>
                    <a:pt x="25" y="30"/>
                    <a:pt x="25" y="30"/>
                    <a:pt x="25" y="30"/>
                  </a:cubicBezTo>
                  <a:lnTo>
                    <a:pt x="25" y="36"/>
                  </a:lnTo>
                  <a:close/>
                  <a:moveTo>
                    <a:pt x="25" y="25"/>
                  </a:moveTo>
                  <a:cubicBezTo>
                    <a:pt x="16" y="25"/>
                    <a:pt x="16" y="25"/>
                    <a:pt x="16" y="25"/>
                  </a:cubicBezTo>
                  <a:cubicBezTo>
                    <a:pt x="17" y="23"/>
                    <a:pt x="17" y="21"/>
                    <a:pt x="18" y="19"/>
                  </a:cubicBezTo>
                  <a:cubicBezTo>
                    <a:pt x="25" y="19"/>
                    <a:pt x="25" y="19"/>
                    <a:pt x="25" y="19"/>
                  </a:cubicBezTo>
                  <a:lnTo>
                    <a:pt x="25" y="25"/>
                  </a:lnTo>
                  <a:close/>
                  <a:moveTo>
                    <a:pt x="25" y="14"/>
                  </a:moveTo>
                  <a:cubicBezTo>
                    <a:pt x="21" y="14"/>
                    <a:pt x="21" y="14"/>
                    <a:pt x="21" y="14"/>
                  </a:cubicBezTo>
                  <a:cubicBezTo>
                    <a:pt x="22" y="12"/>
                    <a:pt x="23" y="11"/>
                    <a:pt x="25" y="10"/>
                  </a:cubicBezTo>
                  <a:lnTo>
                    <a:pt x="25" y="14"/>
                  </a:lnTo>
                  <a:close/>
                  <a:moveTo>
                    <a:pt x="48" y="19"/>
                  </a:moveTo>
                  <a:cubicBezTo>
                    <a:pt x="49" y="21"/>
                    <a:pt x="50" y="23"/>
                    <a:pt x="50" y="25"/>
                  </a:cubicBezTo>
                  <a:cubicBezTo>
                    <a:pt x="45" y="25"/>
                    <a:pt x="45" y="25"/>
                    <a:pt x="45" y="25"/>
                  </a:cubicBezTo>
                  <a:cubicBezTo>
                    <a:pt x="44" y="23"/>
                    <a:pt x="44" y="21"/>
                    <a:pt x="43" y="19"/>
                  </a:cubicBezTo>
                  <a:lnTo>
                    <a:pt x="48" y="19"/>
                  </a:lnTo>
                  <a:close/>
                  <a:moveTo>
                    <a:pt x="45" y="14"/>
                  </a:moveTo>
                  <a:cubicBezTo>
                    <a:pt x="41" y="14"/>
                    <a:pt x="41" y="14"/>
                    <a:pt x="41" y="14"/>
                  </a:cubicBezTo>
                  <a:cubicBezTo>
                    <a:pt x="39" y="11"/>
                    <a:pt x="37" y="9"/>
                    <a:pt x="35" y="7"/>
                  </a:cubicBezTo>
                  <a:cubicBezTo>
                    <a:pt x="39" y="8"/>
                    <a:pt x="42" y="11"/>
                    <a:pt x="45" y="14"/>
                  </a:cubicBezTo>
                  <a:close/>
                  <a:moveTo>
                    <a:pt x="30" y="10"/>
                  </a:moveTo>
                  <a:cubicBezTo>
                    <a:pt x="32" y="11"/>
                    <a:pt x="33" y="12"/>
                    <a:pt x="34" y="14"/>
                  </a:cubicBezTo>
                  <a:cubicBezTo>
                    <a:pt x="30" y="14"/>
                    <a:pt x="30" y="14"/>
                    <a:pt x="30" y="14"/>
                  </a:cubicBezTo>
                  <a:lnTo>
                    <a:pt x="30" y="10"/>
                  </a:lnTo>
                  <a:close/>
                  <a:moveTo>
                    <a:pt x="30" y="19"/>
                  </a:moveTo>
                  <a:cubicBezTo>
                    <a:pt x="38" y="19"/>
                    <a:pt x="38" y="19"/>
                    <a:pt x="38" y="19"/>
                  </a:cubicBezTo>
                  <a:cubicBezTo>
                    <a:pt x="38" y="21"/>
                    <a:pt x="39" y="23"/>
                    <a:pt x="39" y="25"/>
                  </a:cubicBezTo>
                  <a:cubicBezTo>
                    <a:pt x="30" y="25"/>
                    <a:pt x="30" y="25"/>
                    <a:pt x="30" y="25"/>
                  </a:cubicBezTo>
                  <a:lnTo>
                    <a:pt x="30" y="19"/>
                  </a:lnTo>
                  <a:close/>
                  <a:moveTo>
                    <a:pt x="30" y="30"/>
                  </a:moveTo>
                  <a:cubicBezTo>
                    <a:pt x="39" y="30"/>
                    <a:pt x="39" y="30"/>
                    <a:pt x="39" y="30"/>
                  </a:cubicBezTo>
                  <a:cubicBezTo>
                    <a:pt x="39" y="32"/>
                    <a:pt x="39" y="34"/>
                    <a:pt x="38" y="36"/>
                  </a:cubicBezTo>
                  <a:cubicBezTo>
                    <a:pt x="30" y="36"/>
                    <a:pt x="30" y="36"/>
                    <a:pt x="30" y="36"/>
                  </a:cubicBezTo>
                  <a:lnTo>
                    <a:pt x="30" y="30"/>
                  </a:lnTo>
                  <a:close/>
                  <a:moveTo>
                    <a:pt x="30" y="46"/>
                  </a:moveTo>
                  <a:cubicBezTo>
                    <a:pt x="30" y="41"/>
                    <a:pt x="30" y="41"/>
                    <a:pt x="30" y="41"/>
                  </a:cubicBezTo>
                  <a:cubicBezTo>
                    <a:pt x="35" y="41"/>
                    <a:pt x="35" y="41"/>
                    <a:pt x="35" y="41"/>
                  </a:cubicBezTo>
                  <a:cubicBezTo>
                    <a:pt x="34" y="43"/>
                    <a:pt x="32" y="45"/>
                    <a:pt x="30" y="46"/>
                  </a:cubicBezTo>
                  <a:close/>
                  <a:moveTo>
                    <a:pt x="35" y="49"/>
                  </a:moveTo>
                  <a:cubicBezTo>
                    <a:pt x="38" y="47"/>
                    <a:pt x="40" y="44"/>
                    <a:pt x="41" y="41"/>
                  </a:cubicBezTo>
                  <a:cubicBezTo>
                    <a:pt x="46" y="41"/>
                    <a:pt x="46" y="41"/>
                    <a:pt x="46" y="41"/>
                  </a:cubicBezTo>
                  <a:cubicBezTo>
                    <a:pt x="43" y="45"/>
                    <a:pt x="39" y="48"/>
                    <a:pt x="35" y="49"/>
                  </a:cubicBezTo>
                  <a:close/>
                  <a:moveTo>
                    <a:pt x="44" y="36"/>
                  </a:moveTo>
                  <a:cubicBezTo>
                    <a:pt x="44" y="34"/>
                    <a:pt x="44" y="32"/>
                    <a:pt x="45" y="30"/>
                  </a:cubicBezTo>
                  <a:cubicBezTo>
                    <a:pt x="50" y="30"/>
                    <a:pt x="50" y="30"/>
                    <a:pt x="50" y="30"/>
                  </a:cubicBezTo>
                  <a:cubicBezTo>
                    <a:pt x="50" y="32"/>
                    <a:pt x="49" y="34"/>
                    <a:pt x="49" y="36"/>
                  </a:cubicBezTo>
                  <a:lnTo>
                    <a:pt x="44" y="36"/>
                  </a:lnTo>
                  <a:close/>
                </a:path>
              </a:pathLst>
            </a:custGeom>
            <a:solidFill>
              <a:srgbClr val="FFFFFF"/>
            </a:solidFill>
            <a:ln w="9525">
              <a:noFill/>
              <a:round/>
            </a:ln>
            <a:effectLst/>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sp>
          <p:nvSpPr>
            <p:cNvPr id="6" name="Freeform: Shape 5"/>
            <p:cNvSpPr/>
            <p:nvPr/>
          </p:nvSpPr>
          <p:spPr bwMode="auto">
            <a:xfrm>
              <a:off x="2069739" y="3208321"/>
              <a:ext cx="1699684" cy="855132"/>
            </a:xfrm>
            <a:custGeom>
              <a:avLst/>
              <a:gdLst>
                <a:gd name="T0" fmla="*/ 663 w 803"/>
                <a:gd name="T1" fmla="*/ 0 h 404"/>
                <a:gd name="T2" fmla="*/ 401 w 803"/>
                <a:gd name="T3" fmla="*/ 262 h 404"/>
                <a:gd name="T4" fmla="*/ 141 w 803"/>
                <a:gd name="T5" fmla="*/ 0 h 404"/>
                <a:gd name="T6" fmla="*/ 0 w 803"/>
                <a:gd name="T7" fmla="*/ 0 h 404"/>
                <a:gd name="T8" fmla="*/ 401 w 803"/>
                <a:gd name="T9" fmla="*/ 404 h 404"/>
                <a:gd name="T10" fmla="*/ 803 w 803"/>
                <a:gd name="T11" fmla="*/ 0 h 404"/>
                <a:gd name="T12" fmla="*/ 663 w 803"/>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663" y="0"/>
                  </a:moveTo>
                  <a:lnTo>
                    <a:pt x="401" y="262"/>
                  </a:lnTo>
                  <a:lnTo>
                    <a:pt x="141" y="0"/>
                  </a:lnTo>
                  <a:lnTo>
                    <a:pt x="0" y="0"/>
                  </a:lnTo>
                  <a:lnTo>
                    <a:pt x="401" y="404"/>
                  </a:lnTo>
                  <a:lnTo>
                    <a:pt x="803" y="0"/>
                  </a:lnTo>
                  <a:lnTo>
                    <a:pt x="663" y="0"/>
                  </a:lnTo>
                  <a:close/>
                </a:path>
              </a:pathLst>
            </a:custGeom>
            <a:solidFill>
              <a:schemeClr val="accent1"/>
            </a:solidFill>
            <a:ln>
              <a:noFill/>
            </a:ln>
            <a:effectLst/>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sp>
          <p:nvSpPr>
            <p:cNvPr id="7" name="TextBox 6"/>
            <p:cNvSpPr txBox="1"/>
            <p:nvPr/>
          </p:nvSpPr>
          <p:spPr>
            <a:xfrm>
              <a:off x="2593996" y="3015373"/>
              <a:ext cx="639919" cy="584775"/>
            </a:xfrm>
            <a:prstGeom prst="rect">
              <a:avLst/>
            </a:prstGeom>
            <a:noFill/>
            <a:effectLst/>
          </p:spPr>
          <p:txBody>
            <a:bodyPr wrap="none">
              <a:normAutofit/>
            </a:bodyPr>
            <a:lstStyle/>
            <a:p>
              <a:r>
                <a:rPr lang="ru-RU" sz="3200">
                  <a:solidFill>
                    <a:schemeClr val="accent1"/>
                  </a:solidFill>
                  <a:latin typeface="Noto Sans S Chinese Light" panose="020B0300000000000000" pitchFamily="34" charset="-122"/>
                  <a:ea typeface="Noto Sans S Chinese Light" panose="020B0300000000000000" pitchFamily="34" charset="-122"/>
                </a:rPr>
                <a:t>01</a:t>
              </a:r>
            </a:p>
          </p:txBody>
        </p:sp>
        <p:sp>
          <p:nvSpPr>
            <p:cNvPr id="8" name="Freeform: Shape 8"/>
            <p:cNvSpPr/>
            <p:nvPr/>
          </p:nvSpPr>
          <p:spPr bwMode="auto">
            <a:xfrm>
              <a:off x="5116401" y="3208321"/>
              <a:ext cx="1699684" cy="855132"/>
            </a:xfrm>
            <a:custGeom>
              <a:avLst/>
              <a:gdLst>
                <a:gd name="T0" fmla="*/ 662 w 803"/>
                <a:gd name="T1" fmla="*/ 0 h 404"/>
                <a:gd name="T2" fmla="*/ 401 w 803"/>
                <a:gd name="T3" fmla="*/ 262 h 404"/>
                <a:gd name="T4" fmla="*/ 140 w 803"/>
                <a:gd name="T5" fmla="*/ 0 h 404"/>
                <a:gd name="T6" fmla="*/ 0 w 803"/>
                <a:gd name="T7" fmla="*/ 0 h 404"/>
                <a:gd name="T8" fmla="*/ 401 w 803"/>
                <a:gd name="T9" fmla="*/ 404 h 404"/>
                <a:gd name="T10" fmla="*/ 803 w 803"/>
                <a:gd name="T11" fmla="*/ 0 h 404"/>
                <a:gd name="T12" fmla="*/ 662 w 803"/>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662" y="0"/>
                  </a:moveTo>
                  <a:lnTo>
                    <a:pt x="401" y="262"/>
                  </a:lnTo>
                  <a:lnTo>
                    <a:pt x="140" y="0"/>
                  </a:lnTo>
                  <a:lnTo>
                    <a:pt x="0" y="0"/>
                  </a:lnTo>
                  <a:lnTo>
                    <a:pt x="401" y="404"/>
                  </a:lnTo>
                  <a:lnTo>
                    <a:pt x="803" y="0"/>
                  </a:lnTo>
                  <a:lnTo>
                    <a:pt x="662" y="0"/>
                  </a:lnTo>
                  <a:close/>
                </a:path>
              </a:pathLst>
            </a:custGeom>
            <a:solidFill>
              <a:schemeClr val="accent3"/>
            </a:solidFill>
            <a:ln>
              <a:noFill/>
            </a:ln>
            <a:effectLst/>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sp>
          <p:nvSpPr>
            <p:cNvPr id="9" name="TextBox 9"/>
            <p:cNvSpPr txBox="1"/>
            <p:nvPr/>
          </p:nvSpPr>
          <p:spPr>
            <a:xfrm>
              <a:off x="5643252" y="3015373"/>
              <a:ext cx="639919" cy="584775"/>
            </a:xfrm>
            <a:prstGeom prst="rect">
              <a:avLst/>
            </a:prstGeom>
            <a:noFill/>
            <a:effectLst/>
          </p:spPr>
          <p:txBody>
            <a:bodyPr wrap="none">
              <a:normAutofit/>
            </a:bodyPr>
            <a:lstStyle/>
            <a:p>
              <a:r>
                <a:rPr lang="ru-RU" sz="3200">
                  <a:solidFill>
                    <a:schemeClr val="accent3"/>
                  </a:solidFill>
                  <a:latin typeface="Noto Sans S Chinese Light" panose="020B0300000000000000" pitchFamily="34" charset="-122"/>
                  <a:ea typeface="Noto Sans S Chinese Light" panose="020B0300000000000000" pitchFamily="34" charset="-122"/>
                </a:rPr>
                <a:t>03</a:t>
              </a:r>
            </a:p>
          </p:txBody>
        </p:sp>
        <p:sp>
          <p:nvSpPr>
            <p:cNvPr id="10" name="Freeform: Shape 11"/>
            <p:cNvSpPr/>
            <p:nvPr/>
          </p:nvSpPr>
          <p:spPr bwMode="auto">
            <a:xfrm>
              <a:off x="8163063" y="3208321"/>
              <a:ext cx="1699684" cy="855132"/>
            </a:xfrm>
            <a:custGeom>
              <a:avLst/>
              <a:gdLst>
                <a:gd name="T0" fmla="*/ 662 w 803"/>
                <a:gd name="T1" fmla="*/ 0 h 404"/>
                <a:gd name="T2" fmla="*/ 401 w 803"/>
                <a:gd name="T3" fmla="*/ 262 h 404"/>
                <a:gd name="T4" fmla="*/ 140 w 803"/>
                <a:gd name="T5" fmla="*/ 0 h 404"/>
                <a:gd name="T6" fmla="*/ 0 w 803"/>
                <a:gd name="T7" fmla="*/ 0 h 404"/>
                <a:gd name="T8" fmla="*/ 401 w 803"/>
                <a:gd name="T9" fmla="*/ 404 h 404"/>
                <a:gd name="T10" fmla="*/ 803 w 803"/>
                <a:gd name="T11" fmla="*/ 0 h 404"/>
                <a:gd name="T12" fmla="*/ 662 w 803"/>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662" y="0"/>
                  </a:moveTo>
                  <a:lnTo>
                    <a:pt x="401" y="262"/>
                  </a:lnTo>
                  <a:lnTo>
                    <a:pt x="140" y="0"/>
                  </a:lnTo>
                  <a:lnTo>
                    <a:pt x="0" y="0"/>
                  </a:lnTo>
                  <a:lnTo>
                    <a:pt x="401" y="404"/>
                  </a:lnTo>
                  <a:lnTo>
                    <a:pt x="803" y="0"/>
                  </a:lnTo>
                  <a:lnTo>
                    <a:pt x="662" y="0"/>
                  </a:lnTo>
                  <a:close/>
                </a:path>
              </a:pathLst>
            </a:custGeom>
            <a:solidFill>
              <a:schemeClr val="accent5"/>
            </a:solidFill>
            <a:ln>
              <a:noFill/>
            </a:ln>
            <a:effectLst/>
          </p:spPr>
          <p:txBody>
            <a:bodyPr anchor="ctr"/>
            <a:lstStyle/>
            <a:p>
              <a:pPr algn="ctr"/>
              <a:endParaRPr dirty="0">
                <a:latin typeface="Noto Sans S Chinese Light" panose="020B0300000000000000" pitchFamily="34" charset="-122"/>
                <a:ea typeface="Noto Sans S Chinese Light" panose="020B0300000000000000" pitchFamily="34" charset="-122"/>
              </a:endParaRPr>
            </a:p>
          </p:txBody>
        </p:sp>
        <p:sp>
          <p:nvSpPr>
            <p:cNvPr id="11" name="TextBox 12"/>
            <p:cNvSpPr txBox="1"/>
            <p:nvPr/>
          </p:nvSpPr>
          <p:spPr>
            <a:xfrm>
              <a:off x="8682436" y="3015373"/>
              <a:ext cx="639919" cy="584775"/>
            </a:xfrm>
            <a:prstGeom prst="rect">
              <a:avLst/>
            </a:prstGeom>
            <a:noFill/>
            <a:effectLst/>
          </p:spPr>
          <p:txBody>
            <a:bodyPr wrap="none">
              <a:normAutofit/>
            </a:bodyPr>
            <a:lstStyle/>
            <a:p>
              <a:r>
                <a:rPr lang="ru-RU" sz="3200">
                  <a:solidFill>
                    <a:schemeClr val="accent5"/>
                  </a:solidFill>
                  <a:latin typeface="Noto Sans S Chinese Light" panose="020B0300000000000000" pitchFamily="34" charset="-122"/>
                  <a:ea typeface="Noto Sans S Chinese Light" panose="020B0300000000000000" pitchFamily="34" charset="-122"/>
                </a:rPr>
                <a:t>05</a:t>
              </a:r>
            </a:p>
          </p:txBody>
        </p:sp>
        <p:sp>
          <p:nvSpPr>
            <p:cNvPr id="15" name="Freeform: Shape 14"/>
            <p:cNvSpPr/>
            <p:nvPr/>
          </p:nvSpPr>
          <p:spPr bwMode="auto">
            <a:xfrm>
              <a:off x="3593070" y="3208323"/>
              <a:ext cx="1699684" cy="855132"/>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solidFill>
              <a:schemeClr val="accent2"/>
            </a:solidFill>
            <a:ln>
              <a:noFill/>
            </a:ln>
            <a:effectLst/>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sp>
          <p:nvSpPr>
            <p:cNvPr id="16" name="TextBox 15"/>
            <p:cNvSpPr txBox="1"/>
            <p:nvPr/>
          </p:nvSpPr>
          <p:spPr>
            <a:xfrm>
              <a:off x="4133430" y="3763445"/>
              <a:ext cx="639919" cy="584775"/>
            </a:xfrm>
            <a:prstGeom prst="rect">
              <a:avLst/>
            </a:prstGeom>
            <a:noFill/>
            <a:effectLst/>
          </p:spPr>
          <p:txBody>
            <a:bodyPr wrap="none">
              <a:normAutofit/>
            </a:bodyPr>
            <a:lstStyle/>
            <a:p>
              <a:r>
                <a:rPr lang="ru-RU" sz="3200">
                  <a:solidFill>
                    <a:schemeClr val="accent2"/>
                  </a:solidFill>
                  <a:latin typeface="Noto Sans S Chinese Light" panose="020B0300000000000000" pitchFamily="34" charset="-122"/>
                  <a:ea typeface="Noto Sans S Chinese Light" panose="020B0300000000000000" pitchFamily="34" charset="-122"/>
                </a:rPr>
                <a:t>02</a:t>
              </a:r>
            </a:p>
          </p:txBody>
        </p:sp>
        <p:sp>
          <p:nvSpPr>
            <p:cNvPr id="17" name="Freeform: Shape 17"/>
            <p:cNvSpPr/>
            <p:nvPr/>
          </p:nvSpPr>
          <p:spPr bwMode="auto">
            <a:xfrm>
              <a:off x="6639732" y="3208323"/>
              <a:ext cx="1699684" cy="855132"/>
            </a:xfrm>
            <a:custGeom>
              <a:avLst/>
              <a:gdLst>
                <a:gd name="T0" fmla="*/ 140 w 803"/>
                <a:gd name="T1" fmla="*/ 404 h 404"/>
                <a:gd name="T2" fmla="*/ 402 w 803"/>
                <a:gd name="T3" fmla="*/ 141 h 404"/>
                <a:gd name="T4" fmla="*/ 662 w 803"/>
                <a:gd name="T5" fmla="*/ 404 h 404"/>
                <a:gd name="T6" fmla="*/ 803 w 803"/>
                <a:gd name="T7" fmla="*/ 404 h 404"/>
                <a:gd name="T8" fmla="*/ 402 w 803"/>
                <a:gd name="T9" fmla="*/ 0 h 404"/>
                <a:gd name="T10" fmla="*/ 0 w 803"/>
                <a:gd name="T11" fmla="*/ 404 h 404"/>
                <a:gd name="T12" fmla="*/ 140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0" y="404"/>
                  </a:moveTo>
                  <a:lnTo>
                    <a:pt x="402" y="141"/>
                  </a:lnTo>
                  <a:lnTo>
                    <a:pt x="662" y="404"/>
                  </a:lnTo>
                  <a:lnTo>
                    <a:pt x="803" y="404"/>
                  </a:lnTo>
                  <a:lnTo>
                    <a:pt x="402" y="0"/>
                  </a:lnTo>
                  <a:lnTo>
                    <a:pt x="0" y="404"/>
                  </a:lnTo>
                  <a:lnTo>
                    <a:pt x="140" y="404"/>
                  </a:lnTo>
                  <a:close/>
                </a:path>
              </a:pathLst>
            </a:custGeom>
            <a:solidFill>
              <a:schemeClr val="accent4"/>
            </a:solidFill>
            <a:ln>
              <a:noFill/>
            </a:ln>
            <a:effectLst/>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sp>
          <p:nvSpPr>
            <p:cNvPr id="18" name="TextBox 18"/>
            <p:cNvSpPr txBox="1"/>
            <p:nvPr/>
          </p:nvSpPr>
          <p:spPr>
            <a:xfrm>
              <a:off x="7161896" y="3763445"/>
              <a:ext cx="639919" cy="584775"/>
            </a:xfrm>
            <a:prstGeom prst="rect">
              <a:avLst/>
            </a:prstGeom>
            <a:noFill/>
            <a:effectLst/>
          </p:spPr>
          <p:txBody>
            <a:bodyPr wrap="none">
              <a:normAutofit/>
            </a:bodyPr>
            <a:lstStyle/>
            <a:p>
              <a:r>
                <a:rPr lang="ru-RU" sz="3200" dirty="0">
                  <a:solidFill>
                    <a:schemeClr val="accent4"/>
                  </a:solidFill>
                  <a:latin typeface="Noto Sans S Chinese Light" panose="020B0300000000000000" pitchFamily="34" charset="-122"/>
                  <a:ea typeface="Noto Sans S Chinese Light" panose="020B0300000000000000" pitchFamily="34" charset="-122"/>
                </a:rPr>
                <a:t>04</a:t>
              </a:r>
            </a:p>
          </p:txBody>
        </p:sp>
        <p:sp>
          <p:nvSpPr>
            <p:cNvPr id="21" name="Freeform: Shape 20"/>
            <p:cNvSpPr/>
            <p:nvPr/>
          </p:nvSpPr>
          <p:spPr bwMode="auto">
            <a:xfrm>
              <a:off x="9686395" y="3208323"/>
              <a:ext cx="1786468" cy="855132"/>
            </a:xfrm>
            <a:custGeom>
              <a:avLst/>
              <a:gdLst>
                <a:gd name="T0" fmla="*/ 643 w 844"/>
                <a:gd name="T1" fmla="*/ 0 h 404"/>
                <a:gd name="T2" fmla="*/ 517 w 844"/>
                <a:gd name="T3" fmla="*/ 0 h 404"/>
                <a:gd name="T4" fmla="*/ 402 w 844"/>
                <a:gd name="T5" fmla="*/ 0 h 404"/>
                <a:gd name="T6" fmla="*/ 402 w 844"/>
                <a:gd name="T7" fmla="*/ 0 h 404"/>
                <a:gd name="T8" fmla="*/ 402 w 844"/>
                <a:gd name="T9" fmla="*/ 0 h 404"/>
                <a:gd name="T10" fmla="*/ 0 w 844"/>
                <a:gd name="T11" fmla="*/ 404 h 404"/>
                <a:gd name="T12" fmla="*/ 402 w 844"/>
                <a:gd name="T13" fmla="*/ 404 h 404"/>
                <a:gd name="T14" fmla="*/ 517 w 844"/>
                <a:gd name="T15" fmla="*/ 404 h 404"/>
                <a:gd name="T16" fmla="*/ 643 w 844"/>
                <a:gd name="T17" fmla="*/ 404 h 404"/>
                <a:gd name="T18" fmla="*/ 844 w 844"/>
                <a:gd name="T19" fmla="*/ 202 h 404"/>
                <a:gd name="T20" fmla="*/ 844 w 844"/>
                <a:gd name="T21" fmla="*/ 202 h 404"/>
                <a:gd name="T22" fmla="*/ 844 w 844"/>
                <a:gd name="T23" fmla="*/ 202 h 404"/>
                <a:gd name="T24" fmla="*/ 643 w 844"/>
                <a:gd name="T25"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4" h="404">
                  <a:moveTo>
                    <a:pt x="643" y="0"/>
                  </a:moveTo>
                  <a:lnTo>
                    <a:pt x="517" y="0"/>
                  </a:lnTo>
                  <a:lnTo>
                    <a:pt x="402" y="0"/>
                  </a:lnTo>
                  <a:lnTo>
                    <a:pt x="402" y="0"/>
                  </a:lnTo>
                  <a:lnTo>
                    <a:pt x="402" y="0"/>
                  </a:lnTo>
                  <a:lnTo>
                    <a:pt x="0" y="404"/>
                  </a:lnTo>
                  <a:lnTo>
                    <a:pt x="402" y="404"/>
                  </a:lnTo>
                  <a:lnTo>
                    <a:pt x="517" y="404"/>
                  </a:lnTo>
                  <a:lnTo>
                    <a:pt x="643" y="404"/>
                  </a:lnTo>
                  <a:lnTo>
                    <a:pt x="844" y="202"/>
                  </a:lnTo>
                  <a:lnTo>
                    <a:pt x="844" y="202"/>
                  </a:lnTo>
                  <a:lnTo>
                    <a:pt x="844" y="202"/>
                  </a:lnTo>
                  <a:lnTo>
                    <a:pt x="643" y="0"/>
                  </a:lnTo>
                  <a:close/>
                </a:path>
              </a:pathLst>
            </a:custGeom>
            <a:solidFill>
              <a:schemeClr val="accent1"/>
            </a:solidFill>
            <a:ln>
              <a:noFill/>
            </a:ln>
            <a:effectLst/>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grpSp>
      <p:cxnSp>
        <p:nvCxnSpPr>
          <p:cNvPr id="19" name="Straight Connector 16"/>
          <p:cNvCxnSpPr/>
          <p:nvPr/>
        </p:nvCxnSpPr>
        <p:spPr>
          <a:xfrm flipV="1">
            <a:off x="4535779" y="4149665"/>
            <a:ext cx="0" cy="543817"/>
          </a:xfrm>
          <a:prstGeom prst="line">
            <a:avLst/>
          </a:prstGeom>
          <a:ln w="0">
            <a:solidFill>
              <a:schemeClr val="accent2"/>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7590097" y="4149665"/>
            <a:ext cx="0" cy="543817"/>
          </a:xfrm>
          <a:prstGeom prst="line">
            <a:avLst/>
          </a:prstGeom>
          <a:ln w="0">
            <a:solidFill>
              <a:schemeClr val="accent4"/>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cxnSp>
        <p:nvCxnSpPr>
          <p:cNvPr id="12" name="Straight Connector 7"/>
          <p:cNvCxnSpPr/>
          <p:nvPr/>
        </p:nvCxnSpPr>
        <p:spPr>
          <a:xfrm flipV="1">
            <a:off x="2980172" y="2175024"/>
            <a:ext cx="0" cy="562697"/>
          </a:xfrm>
          <a:prstGeom prst="line">
            <a:avLst/>
          </a:prstGeom>
          <a:ln w="0">
            <a:solidFill>
              <a:schemeClr val="accent1"/>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cxnSp>
        <p:nvCxnSpPr>
          <p:cNvPr id="13" name="Straight Connector 10"/>
          <p:cNvCxnSpPr/>
          <p:nvPr/>
        </p:nvCxnSpPr>
        <p:spPr>
          <a:xfrm flipV="1">
            <a:off x="6029428" y="2175024"/>
            <a:ext cx="0" cy="562697"/>
          </a:xfrm>
          <a:prstGeom prst="line">
            <a:avLst/>
          </a:prstGeom>
          <a:ln w="0">
            <a:solidFill>
              <a:schemeClr val="accent3"/>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068613" y="2175024"/>
            <a:ext cx="0" cy="562697"/>
          </a:xfrm>
          <a:prstGeom prst="line">
            <a:avLst/>
          </a:prstGeom>
          <a:ln w="0">
            <a:solidFill>
              <a:schemeClr val="accent5"/>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43" name="iSlíďè"/>
          <p:cNvSpPr txBox="1"/>
          <p:nvPr/>
        </p:nvSpPr>
        <p:spPr bwMode="auto">
          <a:xfrm>
            <a:off x="2046832" y="1419941"/>
            <a:ext cx="2540581" cy="128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高并发大数据访问的</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情况下正常运行</a:t>
            </a:r>
          </a:p>
        </p:txBody>
      </p:sp>
      <p:sp>
        <p:nvSpPr>
          <p:cNvPr id="45" name="iSlíďè"/>
          <p:cNvSpPr txBox="1"/>
          <p:nvPr/>
        </p:nvSpPr>
        <p:spPr bwMode="auto">
          <a:xfrm>
            <a:off x="3463226" y="4970839"/>
            <a:ext cx="2193295"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认领门户的审核机制</a:t>
            </a:r>
          </a:p>
        </p:txBody>
      </p:sp>
      <p:sp>
        <p:nvSpPr>
          <p:cNvPr id="47" name="iSlíďè"/>
          <p:cNvSpPr txBox="1"/>
          <p:nvPr/>
        </p:nvSpPr>
        <p:spPr bwMode="auto">
          <a:xfrm>
            <a:off x="4749068" y="1592995"/>
            <a:ext cx="2540578" cy="60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非结构化数据的存储形式</a:t>
            </a:r>
          </a:p>
        </p:txBody>
      </p:sp>
      <p:sp>
        <p:nvSpPr>
          <p:cNvPr id="49" name="iSlíďè"/>
          <p:cNvSpPr txBox="1"/>
          <p:nvPr/>
        </p:nvSpPr>
        <p:spPr bwMode="auto">
          <a:xfrm>
            <a:off x="6814295" y="4923123"/>
            <a:ext cx="1438709" cy="60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数据源的选取与</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数据的更新机制</a:t>
            </a:r>
          </a:p>
        </p:txBody>
      </p:sp>
      <p:sp>
        <p:nvSpPr>
          <p:cNvPr id="51" name="iSlíďè"/>
          <p:cNvSpPr txBox="1"/>
          <p:nvPr/>
        </p:nvSpPr>
        <p:spPr bwMode="auto">
          <a:xfrm>
            <a:off x="8196945" y="1566087"/>
            <a:ext cx="1438709" cy="60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其他更多的问题</a:t>
            </a:r>
            <a:r>
              <a:rPr lang="en-US" altLang="zh-CN" b="1" dirty="0">
                <a:solidFill>
                  <a:schemeClr val="bg1"/>
                </a:solidFill>
                <a:latin typeface="站酷小薇LOGO体" panose="02010600010101010101" pitchFamily="50" charset="-122"/>
                <a:ea typeface="站酷小薇LOGO体" panose="02010600010101010101" pitchFamily="50" charset="-122"/>
              </a:rPr>
              <a:t>……</a:t>
            </a:r>
            <a:endParaRPr lang="zh-CN" altLang="en-US" b="1" dirty="0">
              <a:solidFill>
                <a:schemeClr val="bg1"/>
              </a:solidFill>
              <a:latin typeface="站酷小薇LOGO体" panose="02010600010101010101" pitchFamily="50" charset="-122"/>
              <a:ea typeface="站酷小薇LOGO体" panose="02010600010101010101" pitchFamily="50" charset="-122"/>
            </a:endParaRPr>
          </a:p>
        </p:txBody>
      </p:sp>
      <p:sp>
        <p:nvSpPr>
          <p:cNvPr id="3" name="标题 2"/>
          <p:cNvSpPr>
            <a:spLocks noGrp="1"/>
          </p:cNvSpPr>
          <p:nvPr>
            <p:ph type="title"/>
          </p:nvPr>
        </p:nvSpPr>
        <p:spPr/>
        <p:txBody>
          <a:bodyPr>
            <a:normAutofit fontScale="90000"/>
          </a:bodyPr>
          <a:lstStyle/>
          <a:p>
            <a:pPr algn="ctr"/>
            <a:r>
              <a:rPr lang="en-US" altLang="zh-CN" sz="3200" dirty="0">
                <a:solidFill>
                  <a:schemeClr val="bg1"/>
                </a:solidFill>
                <a:latin typeface="站酷小薇LOGO体" panose="02010600010101010101" pitchFamily="50" charset="-122"/>
                <a:ea typeface="站酷小薇LOGO体" panose="02010600010101010101" pitchFamily="50" charset="-122"/>
              </a:rPr>
              <a:t>Problem to Be Solved</a:t>
            </a:r>
            <a:endParaRPr lang="zh-CN" altLang="en-US" sz="3200" dirty="0">
              <a:solidFill>
                <a:schemeClr val="bg1"/>
              </a:solidFill>
              <a:latin typeface="站酷小薇LOGO体" panose="02010600010101010101" pitchFamily="50" charset="-122"/>
              <a:ea typeface="站酷小薇LOGO体" panose="02010600010101010101" pitchFamily="50" charset="-122"/>
            </a:endParaRPr>
          </a:p>
        </p:txBody>
      </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9795" y="4766913"/>
            <a:ext cx="6858000" cy="6858000"/>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888149" y="3940615"/>
            <a:ext cx="6858000" cy="6858000"/>
          </a:xfrm>
          <a:prstGeom prst="rect">
            <a:avLst/>
          </a:prstGeom>
        </p:spPr>
      </p:pic>
      <p:pic>
        <p:nvPicPr>
          <p:cNvPr id="22" name="图片 21">
            <a:extLst>
              <a:ext uri="{FF2B5EF4-FFF2-40B4-BE49-F238E27FC236}">
                <a16:creationId xmlns:a16="http://schemas.microsoft.com/office/drawing/2014/main" id="{BD3DAF75-6C31-4612-A6F0-8FA0ED796F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1906" y="0"/>
            <a:ext cx="2000094" cy="600028"/>
          </a:xfrm>
          <a:prstGeom prst="rect">
            <a:avLst/>
          </a:prstGeom>
        </p:spPr>
      </p:pic>
    </p:spTree>
    <p:extLst>
      <p:ext uri="{BB962C8B-B14F-4D97-AF65-F5344CB8AC3E}">
        <p14:creationId xmlns:p14="http://schemas.microsoft.com/office/powerpoint/2010/main" val="41723946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down)">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down)">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down)">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7" grpId="0"/>
      <p:bldP spid="49"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等腰三角形 9"/>
          <p:cNvSpPr/>
          <p:nvPr/>
        </p:nvSpPr>
        <p:spPr>
          <a:xfrm>
            <a:off x="4372708" y="527540"/>
            <a:ext cx="4114800" cy="35472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solidFill>
                <a:schemeClr val="tx1"/>
              </a:solidFill>
            </a:endParaRPr>
          </a:p>
        </p:txBody>
      </p:sp>
      <p:sp>
        <p:nvSpPr>
          <p:cNvPr id="12" name="等腰三角形 11"/>
          <p:cNvSpPr/>
          <p:nvPr/>
        </p:nvSpPr>
        <p:spPr>
          <a:xfrm>
            <a:off x="4173417" y="316523"/>
            <a:ext cx="4525107" cy="388206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3997569" y="147279"/>
            <a:ext cx="4853355" cy="41636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219528" y="4659759"/>
            <a:ext cx="4339650" cy="923330"/>
          </a:xfrm>
          <a:prstGeom prst="rect">
            <a:avLst/>
          </a:prstGeom>
          <a:noFill/>
        </p:spPr>
        <p:txBody>
          <a:bodyPr wrap="none" rtlCol="0">
            <a:spAutoFit/>
          </a:bodyPr>
          <a:lstStyle/>
          <a:p>
            <a:r>
              <a:rPr lang="zh-CN" altLang="en-US" dirty="0">
                <a:solidFill>
                  <a:schemeClr val="bg1"/>
                </a:solidFill>
                <a:latin typeface="站酷小薇LOGO体" panose="02010600010101010101" pitchFamily="50" charset="-122"/>
                <a:ea typeface="站酷小薇LOGO体" panose="02010600010101010101" pitchFamily="50" charset="-122"/>
              </a:rPr>
              <a:t>姚树基，罗志贤，李睿楷，张洋，罗驭，</a:t>
            </a:r>
            <a:endParaRPr lang="en-US" altLang="zh-CN" dirty="0">
              <a:solidFill>
                <a:schemeClr val="bg1"/>
              </a:solidFill>
              <a:latin typeface="站酷小薇LOGO体" panose="02010600010101010101" pitchFamily="50" charset="-122"/>
              <a:ea typeface="站酷小薇LOGO体" panose="02010600010101010101" pitchFamily="50" charset="-122"/>
            </a:endParaRPr>
          </a:p>
          <a:p>
            <a:r>
              <a:rPr lang="zh-CN" altLang="en-US" dirty="0">
                <a:solidFill>
                  <a:schemeClr val="bg1"/>
                </a:solidFill>
                <a:latin typeface="站酷小薇LOGO体" panose="02010600010101010101" pitchFamily="50" charset="-122"/>
                <a:ea typeface="站酷小薇LOGO体" panose="02010600010101010101" pitchFamily="50" charset="-122"/>
              </a:rPr>
              <a:t>赵致远，刘义浩，吴涛，王力，金真率，</a:t>
            </a:r>
            <a:endParaRPr lang="en-US" altLang="zh-CN" dirty="0">
              <a:solidFill>
                <a:schemeClr val="bg1"/>
              </a:solidFill>
              <a:latin typeface="站酷小薇LOGO体" panose="02010600010101010101" pitchFamily="50" charset="-122"/>
              <a:ea typeface="站酷小薇LOGO体" panose="02010600010101010101" pitchFamily="50" charset="-122"/>
            </a:endParaRPr>
          </a:p>
          <a:p>
            <a:pPr algn="ctr"/>
            <a:r>
              <a:rPr lang="zh-CN" altLang="en-US" dirty="0">
                <a:solidFill>
                  <a:schemeClr val="bg1"/>
                </a:solidFill>
                <a:latin typeface="站酷小薇LOGO体" panose="02010600010101010101" pitchFamily="50" charset="-122"/>
                <a:ea typeface="站酷小薇LOGO体" panose="02010600010101010101" pitchFamily="50" charset="-122"/>
              </a:rPr>
              <a:t>何宇峰</a:t>
            </a:r>
          </a:p>
        </p:txBody>
      </p:sp>
      <p:pic>
        <p:nvPicPr>
          <p:cNvPr id="46" name="图片 45"/>
          <p:cNvPicPr>
            <a:picLocks noChangeAspect="1"/>
          </p:cNvPicPr>
          <p:nvPr/>
        </p:nvPicPr>
        <p:blipFill>
          <a:blip r:embed="rId4"/>
          <a:srcRect l="31814" t="16587" r="28892" b="24727"/>
          <a:stretch>
            <a:fillRect/>
          </a:stretch>
        </p:blipFill>
        <p:spPr>
          <a:xfrm rot="20172360">
            <a:off x="4836722" y="1390866"/>
            <a:ext cx="376517" cy="376517"/>
          </a:xfrm>
          <a:custGeom>
            <a:avLst/>
            <a:gdLst>
              <a:gd name="connsiteX0" fmla="*/ 275493 w 550986"/>
              <a:gd name="connsiteY0" fmla="*/ 0 h 550986"/>
              <a:gd name="connsiteX1" fmla="*/ 550986 w 550986"/>
              <a:gd name="connsiteY1" fmla="*/ 275493 h 550986"/>
              <a:gd name="connsiteX2" fmla="*/ 275493 w 550986"/>
              <a:gd name="connsiteY2" fmla="*/ 550986 h 550986"/>
              <a:gd name="connsiteX3" fmla="*/ 0 w 550986"/>
              <a:gd name="connsiteY3" fmla="*/ 275493 h 550986"/>
              <a:gd name="connsiteX4" fmla="*/ 275493 w 550986"/>
              <a:gd name="connsiteY4" fmla="*/ 0 h 550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986" h="550986">
                <a:moveTo>
                  <a:pt x="275493" y="0"/>
                </a:moveTo>
                <a:cubicBezTo>
                  <a:pt x="427644" y="0"/>
                  <a:pt x="550986" y="123342"/>
                  <a:pt x="550986" y="275493"/>
                </a:cubicBezTo>
                <a:cubicBezTo>
                  <a:pt x="550986" y="427644"/>
                  <a:pt x="427644" y="550986"/>
                  <a:pt x="275493" y="550986"/>
                </a:cubicBezTo>
                <a:cubicBezTo>
                  <a:pt x="123342" y="550986"/>
                  <a:pt x="0" y="427644"/>
                  <a:pt x="0" y="275493"/>
                </a:cubicBezTo>
                <a:cubicBezTo>
                  <a:pt x="0" y="123342"/>
                  <a:pt x="123342" y="0"/>
                  <a:pt x="275493" y="0"/>
                </a:cubicBezTo>
                <a:close/>
              </a:path>
            </a:pathLst>
          </a:custGeom>
        </p:spPr>
      </p:pic>
      <p:sp>
        <p:nvSpPr>
          <p:cNvPr id="47" name="等腰三角形 46"/>
          <p:cNvSpPr/>
          <p:nvPr/>
        </p:nvSpPr>
        <p:spPr>
          <a:xfrm rot="10800000">
            <a:off x="7660111" y="1968256"/>
            <a:ext cx="516807" cy="445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73E017D-D20B-4DBC-8535-63D14AAC88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687" y="2862641"/>
            <a:ext cx="2451332" cy="1081808"/>
          </a:xfrm>
          <a:prstGeom prst="rect">
            <a:avLst/>
          </a:prstGeom>
        </p:spPr>
      </p:pic>
      <p:sp>
        <p:nvSpPr>
          <p:cNvPr id="7" name="文本框 6">
            <a:extLst>
              <a:ext uri="{FF2B5EF4-FFF2-40B4-BE49-F238E27FC236}">
                <a16:creationId xmlns:a16="http://schemas.microsoft.com/office/drawing/2014/main" id="{7EC7655B-9140-4F98-BA18-683CB4D1CA35}"/>
              </a:ext>
            </a:extLst>
          </p:cNvPr>
          <p:cNvSpPr txBox="1"/>
          <p:nvPr/>
        </p:nvSpPr>
        <p:spPr>
          <a:xfrm>
            <a:off x="5391421" y="2413779"/>
            <a:ext cx="2089098" cy="400110"/>
          </a:xfrm>
          <a:prstGeom prst="rect">
            <a:avLst/>
          </a:prstGeom>
          <a:noFill/>
        </p:spPr>
        <p:txBody>
          <a:bodyPr wrap="square" rtlCol="0">
            <a:spAutoFit/>
          </a:bodyPr>
          <a:lstStyle/>
          <a:p>
            <a:pPr algn="ctr"/>
            <a:r>
              <a:rPr lang="zh-CN" altLang="en-US" sz="2000" dirty="0">
                <a:solidFill>
                  <a:srgbClr val="0070C0"/>
                </a:solidFill>
                <a:latin typeface="站酷小薇LOGO体" panose="02010600010101010101" pitchFamily="50" charset="-122"/>
                <a:ea typeface="站酷小薇LOGO体" panose="02010600010101010101" pitchFamily="50" charset="-122"/>
              </a:rPr>
              <a:t>分享你我的分享</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等腰三角形 11"/>
          <p:cNvSpPr/>
          <p:nvPr/>
        </p:nvSpPr>
        <p:spPr>
          <a:xfrm>
            <a:off x="0" y="77045"/>
            <a:ext cx="12143442" cy="678095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p>
        </p:txBody>
      </p:sp>
      <p:pic>
        <p:nvPicPr>
          <p:cNvPr id="3" name="图片 2"/>
          <p:cNvPicPr>
            <a:picLocks noChangeAspect="1"/>
          </p:cNvPicPr>
          <p:nvPr/>
        </p:nvPicPr>
        <p:blipFill>
          <a:blip r:embed="rId4"/>
          <a:stretch>
            <a:fillRect/>
          </a:stretch>
        </p:blipFill>
        <p:spPr>
          <a:xfrm rot="15204543">
            <a:off x="101793" y="-653268"/>
            <a:ext cx="4591452" cy="4591452"/>
          </a:xfrm>
          <a:prstGeom prst="rect">
            <a:avLst/>
          </a:prstGeom>
        </p:spPr>
      </p:pic>
      <p:pic>
        <p:nvPicPr>
          <p:cNvPr id="16" name="图片 15"/>
          <p:cNvPicPr>
            <a:picLocks noChangeAspect="1"/>
          </p:cNvPicPr>
          <p:nvPr/>
        </p:nvPicPr>
        <p:blipFill>
          <a:blip r:embed="rId4"/>
          <a:stretch>
            <a:fillRect/>
          </a:stretch>
        </p:blipFill>
        <p:spPr>
          <a:xfrm rot="15204543">
            <a:off x="7959906" y="3671453"/>
            <a:ext cx="4591452" cy="4591452"/>
          </a:xfrm>
          <a:prstGeom prst="rect">
            <a:avLst/>
          </a:prstGeom>
        </p:spPr>
      </p:pic>
      <p:sp>
        <p:nvSpPr>
          <p:cNvPr id="11" name="文本框 10"/>
          <p:cNvSpPr txBox="1"/>
          <p:nvPr/>
        </p:nvSpPr>
        <p:spPr>
          <a:xfrm>
            <a:off x="995366" y="2595913"/>
            <a:ext cx="559769" cy="456279"/>
          </a:xfrm>
          <a:prstGeom prst="rect">
            <a:avLst/>
          </a:prstGeom>
          <a:noFill/>
        </p:spPr>
        <p:txBody>
          <a:bodyPr wrap="none" rtlCol="0">
            <a:spAutoFit/>
          </a:bodyPr>
          <a:lstStyle/>
          <a:p>
            <a:r>
              <a:rPr lang="en-US" altLang="zh-CN" sz="2365" b="1" dirty="0">
                <a:solidFill>
                  <a:schemeClr val="tx1">
                    <a:lumMod val="95000"/>
                    <a:lumOff val="5000"/>
                  </a:schemeClr>
                </a:solidFill>
                <a:latin typeface="站酷小薇LOGO体" panose="02010600010101010101" pitchFamily="50" charset="-122"/>
                <a:ea typeface="站酷小薇LOGO体" panose="02010600010101010101" pitchFamily="50" charset="-122"/>
              </a:rPr>
              <a:t>01</a:t>
            </a:r>
            <a:endParaRPr lang="zh-CN" altLang="en-US" sz="2365" b="1" dirty="0">
              <a:solidFill>
                <a:schemeClr val="tx1">
                  <a:lumMod val="95000"/>
                  <a:lumOff val="5000"/>
                </a:schemeClr>
              </a:solidFill>
              <a:latin typeface="站酷小薇LOGO体" panose="02010600010101010101" pitchFamily="50" charset="-122"/>
              <a:ea typeface="站酷小薇LOGO体" panose="02010600010101010101" pitchFamily="50" charset="-122"/>
            </a:endParaRPr>
          </a:p>
        </p:txBody>
      </p:sp>
      <p:sp>
        <p:nvSpPr>
          <p:cNvPr id="13" name="文本框 12"/>
          <p:cNvSpPr txBox="1"/>
          <p:nvPr/>
        </p:nvSpPr>
        <p:spPr>
          <a:xfrm>
            <a:off x="1865363" y="2530290"/>
            <a:ext cx="1435008" cy="375487"/>
          </a:xfrm>
          <a:prstGeom prst="rect">
            <a:avLst/>
          </a:prstGeom>
          <a:noFill/>
        </p:spPr>
        <p:txBody>
          <a:bodyPr wrap="none" rtlCol="0">
            <a:spAutoFit/>
          </a:bodyPr>
          <a:lstStyle/>
          <a:p>
            <a:pPr defTabSz="450203">
              <a:defRPr/>
            </a:pPr>
            <a:r>
              <a:rPr kumimoji="1" lang="zh-CN" altLang="en-US" sz="1840" b="1" kern="0" spc="600" dirty="0">
                <a:solidFill>
                  <a:schemeClr val="tx1">
                    <a:lumMod val="95000"/>
                    <a:lumOff val="5000"/>
                  </a:schemeClr>
                </a:solidFill>
                <a:latin typeface="站酷小薇LOGO体" panose="02010600010101010101" pitchFamily="50" charset="-122"/>
                <a:ea typeface="站酷小薇LOGO体" panose="02010600010101010101" pitchFamily="50" charset="-122"/>
                <a:cs typeface="+mn-ea"/>
                <a:sym typeface="+mn-ea"/>
              </a:rPr>
              <a:t>背景综述</a:t>
            </a:r>
          </a:p>
        </p:txBody>
      </p:sp>
      <p:sp>
        <p:nvSpPr>
          <p:cNvPr id="14" name="文本框 13"/>
          <p:cNvSpPr txBox="1"/>
          <p:nvPr/>
        </p:nvSpPr>
        <p:spPr>
          <a:xfrm>
            <a:off x="995738" y="3274644"/>
            <a:ext cx="559769" cy="456279"/>
          </a:xfrm>
          <a:prstGeom prst="rect">
            <a:avLst/>
          </a:prstGeom>
          <a:noFill/>
        </p:spPr>
        <p:txBody>
          <a:bodyPr wrap="none" rtlCol="0">
            <a:spAutoFit/>
          </a:bodyPr>
          <a:lstStyle/>
          <a:p>
            <a:r>
              <a:rPr lang="en-US" altLang="zh-CN" sz="2365" b="1" dirty="0">
                <a:solidFill>
                  <a:schemeClr val="tx1">
                    <a:lumMod val="95000"/>
                    <a:lumOff val="5000"/>
                  </a:schemeClr>
                </a:solidFill>
                <a:latin typeface="站酷小薇LOGO体" panose="02010600010101010101" pitchFamily="50" charset="-122"/>
                <a:ea typeface="站酷小薇LOGO体" panose="02010600010101010101" pitchFamily="50" charset="-122"/>
              </a:rPr>
              <a:t>02</a:t>
            </a:r>
            <a:endParaRPr lang="zh-CN" altLang="en-US" sz="2365" b="1" dirty="0">
              <a:solidFill>
                <a:schemeClr val="tx1">
                  <a:lumMod val="95000"/>
                  <a:lumOff val="5000"/>
                </a:schemeClr>
              </a:solidFill>
              <a:latin typeface="站酷小薇LOGO体" panose="02010600010101010101" pitchFamily="50" charset="-122"/>
              <a:ea typeface="站酷小薇LOGO体" panose="02010600010101010101" pitchFamily="50" charset="-122"/>
            </a:endParaRPr>
          </a:p>
        </p:txBody>
      </p:sp>
      <p:sp>
        <p:nvSpPr>
          <p:cNvPr id="15" name="文本框 14"/>
          <p:cNvSpPr txBox="1"/>
          <p:nvPr/>
        </p:nvSpPr>
        <p:spPr>
          <a:xfrm>
            <a:off x="1865363" y="3326717"/>
            <a:ext cx="1435008" cy="375487"/>
          </a:xfrm>
          <a:prstGeom prst="rect">
            <a:avLst/>
          </a:prstGeom>
          <a:noFill/>
        </p:spPr>
        <p:txBody>
          <a:bodyPr wrap="none" rtlCol="0">
            <a:spAutoFit/>
          </a:bodyPr>
          <a:lstStyle/>
          <a:p>
            <a:pPr defTabSz="450203">
              <a:defRPr/>
            </a:pPr>
            <a:r>
              <a:rPr kumimoji="1" lang="zh-CN" altLang="en-US" sz="1840" b="1" kern="0" spc="600" dirty="0">
                <a:solidFill>
                  <a:schemeClr val="tx1">
                    <a:lumMod val="95000"/>
                    <a:lumOff val="5000"/>
                  </a:schemeClr>
                </a:solidFill>
                <a:latin typeface="站酷小薇LOGO体" panose="02010600010101010101" pitchFamily="50" charset="-122"/>
                <a:ea typeface="站酷小薇LOGO体" panose="02010600010101010101" pitchFamily="50" charset="-122"/>
                <a:cs typeface="+mn-ea"/>
                <a:sym typeface="+mn-ea"/>
              </a:rPr>
              <a:t>技术选型</a:t>
            </a:r>
          </a:p>
        </p:txBody>
      </p:sp>
      <p:sp>
        <p:nvSpPr>
          <p:cNvPr id="19" name="文本框 18"/>
          <p:cNvSpPr txBox="1"/>
          <p:nvPr/>
        </p:nvSpPr>
        <p:spPr>
          <a:xfrm>
            <a:off x="977258" y="4078499"/>
            <a:ext cx="559769" cy="456279"/>
          </a:xfrm>
          <a:prstGeom prst="rect">
            <a:avLst/>
          </a:prstGeom>
          <a:noFill/>
        </p:spPr>
        <p:txBody>
          <a:bodyPr wrap="none" rtlCol="0">
            <a:spAutoFit/>
          </a:bodyPr>
          <a:lstStyle/>
          <a:p>
            <a:r>
              <a:rPr lang="en-US" altLang="zh-CN" sz="2365" b="1" dirty="0">
                <a:solidFill>
                  <a:schemeClr val="bg2">
                    <a:lumMod val="10000"/>
                  </a:schemeClr>
                </a:solidFill>
                <a:latin typeface="站酷小薇LOGO体" panose="02010600010101010101" pitchFamily="50" charset="-122"/>
                <a:ea typeface="站酷小薇LOGO体" panose="02010600010101010101" pitchFamily="50" charset="-122"/>
              </a:rPr>
              <a:t>03</a:t>
            </a:r>
            <a:endParaRPr lang="zh-CN" altLang="en-US" sz="2365" b="1" dirty="0">
              <a:solidFill>
                <a:schemeClr val="bg2">
                  <a:lumMod val="10000"/>
                </a:schemeClr>
              </a:solidFill>
              <a:latin typeface="站酷小薇LOGO体" panose="02010600010101010101" pitchFamily="50" charset="-122"/>
              <a:ea typeface="站酷小薇LOGO体" panose="02010600010101010101" pitchFamily="50" charset="-122"/>
            </a:endParaRPr>
          </a:p>
        </p:txBody>
      </p:sp>
      <p:sp>
        <p:nvSpPr>
          <p:cNvPr id="20" name="文本框 19"/>
          <p:cNvSpPr txBox="1"/>
          <p:nvPr/>
        </p:nvSpPr>
        <p:spPr>
          <a:xfrm>
            <a:off x="1865360" y="4083733"/>
            <a:ext cx="1435008" cy="375487"/>
          </a:xfrm>
          <a:prstGeom prst="rect">
            <a:avLst/>
          </a:prstGeom>
          <a:noFill/>
        </p:spPr>
        <p:txBody>
          <a:bodyPr wrap="none" rtlCol="0">
            <a:spAutoFit/>
          </a:bodyPr>
          <a:lstStyle/>
          <a:p>
            <a:pPr defTabSz="450203">
              <a:defRPr/>
            </a:pPr>
            <a:r>
              <a:rPr kumimoji="1" lang="zh-CN" altLang="en-US" sz="1840" b="1" kern="0" spc="600" dirty="0">
                <a:solidFill>
                  <a:schemeClr val="bg2">
                    <a:lumMod val="10000"/>
                  </a:schemeClr>
                </a:solidFill>
                <a:latin typeface="站酷小薇LOGO体" panose="02010600010101010101" pitchFamily="50" charset="-122"/>
                <a:ea typeface="站酷小薇LOGO体" panose="02010600010101010101" pitchFamily="50" charset="-122"/>
                <a:cs typeface="+mn-ea"/>
                <a:sym typeface="+mn-ea"/>
              </a:rPr>
              <a:t>质量属性</a:t>
            </a:r>
          </a:p>
        </p:txBody>
      </p:sp>
      <p:sp>
        <p:nvSpPr>
          <p:cNvPr id="21" name="文本框 20"/>
          <p:cNvSpPr txBox="1"/>
          <p:nvPr/>
        </p:nvSpPr>
        <p:spPr>
          <a:xfrm>
            <a:off x="1011827" y="5021175"/>
            <a:ext cx="559769" cy="456279"/>
          </a:xfrm>
          <a:prstGeom prst="rect">
            <a:avLst/>
          </a:prstGeom>
          <a:noFill/>
        </p:spPr>
        <p:txBody>
          <a:bodyPr wrap="none" rtlCol="0">
            <a:spAutoFit/>
          </a:bodyPr>
          <a:lstStyle/>
          <a:p>
            <a:r>
              <a:rPr lang="en-US" altLang="zh-CN" sz="2365" b="1" dirty="0">
                <a:solidFill>
                  <a:schemeClr val="bg2">
                    <a:lumMod val="10000"/>
                  </a:schemeClr>
                </a:solidFill>
                <a:latin typeface="站酷小薇LOGO体" panose="02010600010101010101" pitchFamily="50" charset="-122"/>
                <a:ea typeface="站酷小薇LOGO体" panose="02010600010101010101" pitchFamily="50" charset="-122"/>
              </a:rPr>
              <a:t>04</a:t>
            </a:r>
            <a:endParaRPr lang="zh-CN" altLang="en-US" sz="2365" b="1" dirty="0">
              <a:solidFill>
                <a:schemeClr val="bg2">
                  <a:lumMod val="10000"/>
                </a:schemeClr>
              </a:solidFill>
              <a:latin typeface="站酷小薇LOGO体" panose="02010600010101010101" pitchFamily="50" charset="-122"/>
              <a:ea typeface="站酷小薇LOGO体" panose="02010600010101010101" pitchFamily="50" charset="-122"/>
            </a:endParaRPr>
          </a:p>
        </p:txBody>
      </p:sp>
      <p:sp>
        <p:nvSpPr>
          <p:cNvPr id="22" name="文本框 21"/>
          <p:cNvSpPr txBox="1"/>
          <p:nvPr/>
        </p:nvSpPr>
        <p:spPr>
          <a:xfrm>
            <a:off x="1797516" y="4802710"/>
            <a:ext cx="2235166" cy="658642"/>
          </a:xfrm>
          <a:prstGeom prst="rect">
            <a:avLst/>
          </a:prstGeom>
          <a:noFill/>
        </p:spPr>
        <p:txBody>
          <a:bodyPr wrap="square" rtlCol="0">
            <a:spAutoFit/>
          </a:bodyPr>
          <a:lstStyle/>
          <a:p>
            <a:pPr defTabSz="450203">
              <a:defRPr/>
            </a:pPr>
            <a:r>
              <a:rPr lang="zh-CN" altLang="en-US" sz="1840" b="1" spc="600" dirty="0">
                <a:solidFill>
                  <a:schemeClr val="bg2">
                    <a:lumMod val="10000"/>
                  </a:schemeClr>
                </a:solidFill>
                <a:latin typeface="站酷小薇LOGO体" panose="02010600010101010101" pitchFamily="50" charset="-122"/>
                <a:ea typeface="站酷小薇LOGO体" panose="02010600010101010101" pitchFamily="50" charset="-122"/>
                <a:sym typeface="+mn-ea"/>
              </a:rPr>
              <a:t>横切关注点与待解决问题</a:t>
            </a:r>
            <a:endParaRPr kumimoji="1" lang="zh-CN" altLang="en-US" sz="1840" b="1" kern="0" spc="600" dirty="0">
              <a:solidFill>
                <a:schemeClr val="bg2">
                  <a:lumMod val="10000"/>
                </a:schemeClr>
              </a:solidFill>
              <a:latin typeface="站酷小薇LOGO体" panose="02010600010101010101" pitchFamily="50" charset="-122"/>
              <a:ea typeface="站酷小薇LOGO体" panose="02010600010101010101" pitchFamily="50" charset="-122"/>
              <a:cs typeface="+mn-ea"/>
              <a:sym typeface="+mn-ea"/>
            </a:endParaRPr>
          </a:p>
        </p:txBody>
      </p:sp>
      <p:sp>
        <p:nvSpPr>
          <p:cNvPr id="23" name="文本框 22"/>
          <p:cNvSpPr txBox="1"/>
          <p:nvPr/>
        </p:nvSpPr>
        <p:spPr>
          <a:xfrm>
            <a:off x="1865362" y="2852692"/>
            <a:ext cx="3020855" cy="294696"/>
          </a:xfrm>
          <a:prstGeom prst="rect">
            <a:avLst/>
          </a:prstGeom>
          <a:noFill/>
        </p:spPr>
        <p:txBody>
          <a:bodyPr wrap="square">
            <a:spAutoFit/>
          </a:bodyPr>
          <a:lstStyle/>
          <a:p>
            <a:pPr>
              <a:defRPr/>
            </a:pPr>
            <a:r>
              <a:rPr lang="en-US" altLang="zh-CN" sz="1315" b="1" dirty="0">
                <a:solidFill>
                  <a:schemeClr val="bg2">
                    <a:lumMod val="10000"/>
                  </a:schemeClr>
                </a:solidFill>
                <a:latin typeface="站酷小薇LOGO体" panose="02010600010101010101" pitchFamily="50" charset="-122"/>
                <a:ea typeface="站酷小薇LOGO体" panose="02010600010101010101" pitchFamily="50" charset="-122"/>
              </a:rPr>
              <a:t>Background</a:t>
            </a:r>
            <a:endParaRPr lang="zh-CN" altLang="en-US" sz="1315" b="1" dirty="0">
              <a:solidFill>
                <a:schemeClr val="bg2">
                  <a:lumMod val="10000"/>
                </a:schemeClr>
              </a:solidFill>
              <a:latin typeface="站酷小薇LOGO体" panose="02010600010101010101" pitchFamily="50" charset="-122"/>
              <a:ea typeface="站酷小薇LOGO体" panose="02010600010101010101" pitchFamily="50" charset="-122"/>
            </a:endParaRPr>
          </a:p>
        </p:txBody>
      </p:sp>
      <p:sp>
        <p:nvSpPr>
          <p:cNvPr id="24" name="文本框 23"/>
          <p:cNvSpPr txBox="1"/>
          <p:nvPr/>
        </p:nvSpPr>
        <p:spPr>
          <a:xfrm>
            <a:off x="1845749" y="3610319"/>
            <a:ext cx="3020855" cy="294696"/>
          </a:xfrm>
          <a:prstGeom prst="rect">
            <a:avLst/>
          </a:prstGeom>
          <a:noFill/>
        </p:spPr>
        <p:txBody>
          <a:bodyPr wrap="square">
            <a:spAutoFit/>
          </a:bodyPr>
          <a:lstStyle/>
          <a:p>
            <a:pPr>
              <a:defRPr/>
            </a:pPr>
            <a:r>
              <a:rPr lang="en-US" altLang="zh-CN" sz="1315" b="1" dirty="0">
                <a:solidFill>
                  <a:schemeClr val="bg2">
                    <a:lumMod val="10000"/>
                  </a:schemeClr>
                </a:solidFill>
                <a:latin typeface="站酷小薇LOGO体" panose="02010600010101010101" pitchFamily="50" charset="-122"/>
                <a:ea typeface="站酷小薇LOGO体" panose="02010600010101010101" pitchFamily="50" charset="-122"/>
              </a:rPr>
              <a:t>Technologies</a:t>
            </a:r>
            <a:endParaRPr lang="zh-CN" altLang="en-US" sz="1315" b="1" dirty="0">
              <a:solidFill>
                <a:schemeClr val="bg2">
                  <a:lumMod val="10000"/>
                </a:schemeClr>
              </a:solidFill>
              <a:latin typeface="站酷小薇LOGO体" panose="02010600010101010101" pitchFamily="50" charset="-122"/>
              <a:ea typeface="站酷小薇LOGO体" panose="02010600010101010101" pitchFamily="50" charset="-122"/>
            </a:endParaRPr>
          </a:p>
        </p:txBody>
      </p:sp>
      <p:sp>
        <p:nvSpPr>
          <p:cNvPr id="25" name="文本框 24"/>
          <p:cNvSpPr txBox="1"/>
          <p:nvPr/>
        </p:nvSpPr>
        <p:spPr>
          <a:xfrm>
            <a:off x="1865362" y="4415205"/>
            <a:ext cx="3020855" cy="294696"/>
          </a:xfrm>
          <a:prstGeom prst="rect">
            <a:avLst/>
          </a:prstGeom>
          <a:noFill/>
        </p:spPr>
        <p:txBody>
          <a:bodyPr wrap="square">
            <a:spAutoFit/>
          </a:bodyPr>
          <a:lstStyle/>
          <a:p>
            <a:pPr>
              <a:defRPr/>
            </a:pPr>
            <a:r>
              <a:rPr lang="en-US" altLang="zh-CN" sz="1315" b="1" dirty="0">
                <a:solidFill>
                  <a:schemeClr val="bg2">
                    <a:lumMod val="10000"/>
                  </a:schemeClr>
                </a:solidFill>
                <a:latin typeface="站酷小薇LOGO体" panose="02010600010101010101" pitchFamily="50" charset="-122"/>
                <a:ea typeface="站酷小薇LOGO体" panose="02010600010101010101" pitchFamily="50" charset="-122"/>
              </a:rPr>
              <a:t>Quality Attributes</a:t>
            </a:r>
            <a:endParaRPr lang="zh-CN" altLang="en-US" sz="1315" b="1" dirty="0">
              <a:solidFill>
                <a:schemeClr val="bg2">
                  <a:lumMod val="10000"/>
                </a:schemeClr>
              </a:solidFill>
              <a:latin typeface="站酷小薇LOGO体" panose="02010600010101010101" pitchFamily="50" charset="-122"/>
              <a:ea typeface="站酷小薇LOGO体" panose="02010600010101010101" pitchFamily="50" charset="-122"/>
            </a:endParaRPr>
          </a:p>
        </p:txBody>
      </p:sp>
      <p:sp>
        <p:nvSpPr>
          <p:cNvPr id="26" name="文本框 25"/>
          <p:cNvSpPr txBox="1"/>
          <p:nvPr/>
        </p:nvSpPr>
        <p:spPr>
          <a:xfrm>
            <a:off x="1771179" y="5441733"/>
            <a:ext cx="3020855" cy="497059"/>
          </a:xfrm>
          <a:prstGeom prst="rect">
            <a:avLst/>
          </a:prstGeom>
          <a:noFill/>
        </p:spPr>
        <p:txBody>
          <a:bodyPr wrap="square">
            <a:spAutoFit/>
          </a:bodyPr>
          <a:lstStyle/>
          <a:p>
            <a:pPr>
              <a:defRPr/>
            </a:pPr>
            <a:r>
              <a:rPr lang="en-US" altLang="zh-CN" sz="1315" b="1" dirty="0">
                <a:solidFill>
                  <a:schemeClr val="bg2">
                    <a:lumMod val="10000"/>
                  </a:schemeClr>
                </a:solidFill>
                <a:latin typeface="站酷小薇LOGO体" panose="02010600010101010101" pitchFamily="50" charset="-122"/>
                <a:ea typeface="站酷小薇LOGO体" panose="02010600010101010101" pitchFamily="50" charset="-122"/>
              </a:rPr>
              <a:t>Crosscutting Concerns and Problem to be Solved</a:t>
            </a:r>
          </a:p>
        </p:txBody>
      </p:sp>
      <p:sp>
        <p:nvSpPr>
          <p:cNvPr id="28" name="文本框 27"/>
          <p:cNvSpPr txBox="1"/>
          <p:nvPr/>
        </p:nvSpPr>
        <p:spPr>
          <a:xfrm>
            <a:off x="4465294" y="860660"/>
            <a:ext cx="5711329" cy="1200329"/>
          </a:xfrm>
          <a:prstGeom prst="rect">
            <a:avLst/>
          </a:prstGeom>
          <a:noFill/>
          <a:effectLst>
            <a:outerShdw blurRad="50800" dist="38100" dir="5400000" algn="t" rotWithShape="0">
              <a:prstClr val="black">
                <a:alpha val="40000"/>
              </a:prstClr>
            </a:outerShdw>
          </a:effectLst>
        </p:spPr>
        <p:txBody>
          <a:bodyPr wrap="square" rtlCol="0">
            <a:spAutoFit/>
          </a:bodyPr>
          <a:lstStyle/>
          <a:p>
            <a:pPr algn="r"/>
            <a:r>
              <a:rPr lang="en-US" altLang="zh-CN" sz="7200" dirty="0">
                <a:solidFill>
                  <a:schemeClr val="bg1"/>
                </a:solidFill>
                <a:latin typeface="站酷小薇LOGO体" panose="02010600010101010101" pitchFamily="50" charset="-122"/>
                <a:ea typeface="站酷小薇LOGO体" panose="02010600010101010101" pitchFamily="50" charset="-122"/>
              </a:rPr>
              <a:t>CONTENTS</a:t>
            </a:r>
            <a:endParaRPr lang="zh-CN" altLang="en-US" sz="7200" dirty="0">
              <a:solidFill>
                <a:schemeClr val="bg1"/>
              </a:solidFill>
              <a:latin typeface="站酷小薇LOGO体" panose="02010600010101010101" pitchFamily="50" charset="-122"/>
              <a:ea typeface="站酷小薇LOGO体" panose="02010600010101010101" pitchFamily="50" charset="-122"/>
            </a:endParaRPr>
          </a:p>
        </p:txBody>
      </p:sp>
      <p:pic>
        <p:nvPicPr>
          <p:cNvPr id="9" name="图片 8">
            <a:extLst>
              <a:ext uri="{FF2B5EF4-FFF2-40B4-BE49-F238E27FC236}">
                <a16:creationId xmlns:a16="http://schemas.microsoft.com/office/drawing/2014/main" id="{39640A99-DA9F-4FFC-A6D4-388EFAC94F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1906" y="0"/>
            <a:ext cx="2000094" cy="6000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anim calcmode="lin" valueType="num">
                                      <p:cBhvr>
                                        <p:cTn id="12" dur="10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28">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28">
                                            <p:txEl>
                                              <p:pRg st="0" end="0"/>
                                            </p:txEl>
                                          </p:spTgt>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anim calcmode="lin" valueType="num">
                                      <p:cBhvr>
                                        <p:cTn id="39" dur="1000" fill="hold"/>
                                        <p:tgtEl>
                                          <p:spTgt spid="24"/>
                                        </p:tgtEl>
                                        <p:attrNameLst>
                                          <p:attrName>ppt_x</p:attrName>
                                        </p:attrNameLst>
                                      </p:cBhvr>
                                      <p:tavLst>
                                        <p:tav tm="0">
                                          <p:val>
                                            <p:strVal val="#ppt_x"/>
                                          </p:val>
                                        </p:tav>
                                        <p:tav tm="100000">
                                          <p:val>
                                            <p:strVal val="#ppt_x"/>
                                          </p:val>
                                        </p:tav>
                                      </p:tavLst>
                                    </p:anim>
                                    <p:anim calcmode="lin" valueType="num">
                                      <p:cBhvr>
                                        <p:cTn id="40" dur="1000" fill="hold"/>
                                        <p:tgtEl>
                                          <p:spTgt spid="2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anim calcmode="lin" valueType="num">
                                      <p:cBhvr>
                                        <p:cTn id="54" dur="1000" fill="hold"/>
                                        <p:tgtEl>
                                          <p:spTgt spid="25"/>
                                        </p:tgtEl>
                                        <p:attrNameLst>
                                          <p:attrName>ppt_x</p:attrName>
                                        </p:attrNameLst>
                                      </p:cBhvr>
                                      <p:tavLst>
                                        <p:tav tm="0">
                                          <p:val>
                                            <p:strVal val="#ppt_x"/>
                                          </p:val>
                                        </p:tav>
                                        <p:tav tm="100000">
                                          <p:val>
                                            <p:strVal val="#ppt_x"/>
                                          </p:val>
                                        </p:tav>
                                      </p:tavLst>
                                    </p:anim>
                                    <p:anim calcmode="lin" valueType="num">
                                      <p:cBhvr>
                                        <p:cTn id="55" dur="1000" fill="hold"/>
                                        <p:tgtEl>
                                          <p:spTgt spid="2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anim calcmode="lin" valueType="num">
                                      <p:cBhvr>
                                        <p:cTn id="69" dur="1000" fill="hold"/>
                                        <p:tgtEl>
                                          <p:spTgt spid="21"/>
                                        </p:tgtEl>
                                        <p:attrNameLst>
                                          <p:attrName>ppt_x</p:attrName>
                                        </p:attrNameLst>
                                      </p:cBhvr>
                                      <p:tavLst>
                                        <p:tav tm="0">
                                          <p:val>
                                            <p:strVal val="#ppt_x"/>
                                          </p:val>
                                        </p:tav>
                                        <p:tav tm="100000">
                                          <p:val>
                                            <p:strVal val="#ppt_x"/>
                                          </p:val>
                                        </p:tav>
                                      </p:tavLst>
                                    </p:anim>
                                    <p:anim calcmode="lin" valueType="num">
                                      <p:cBhvr>
                                        <p:cTn id="7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9" grpId="0"/>
      <p:bldP spid="20" grpId="0"/>
      <p:bldP spid="21" grpId="0"/>
      <p:bldP spid="22" grpId="0"/>
      <p:bldP spid="23" grpId="0"/>
      <p:bldP spid="24" grpId="0"/>
      <p:bldP spid="25" grpId="0"/>
      <p:bldP spid="26" grpId="0"/>
      <p:bldP spid="28"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等腰三角形 11"/>
          <p:cNvSpPr/>
          <p:nvPr/>
        </p:nvSpPr>
        <p:spPr>
          <a:xfrm>
            <a:off x="1" y="77047"/>
            <a:ext cx="12143443" cy="678095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p>
        </p:txBody>
      </p:sp>
      <p:sp>
        <p:nvSpPr>
          <p:cNvPr id="25" name="文本框 24"/>
          <p:cNvSpPr txBox="1"/>
          <p:nvPr/>
        </p:nvSpPr>
        <p:spPr>
          <a:xfrm>
            <a:off x="2168693" y="4496910"/>
            <a:ext cx="2133918" cy="584775"/>
          </a:xfrm>
          <a:prstGeom prst="rect">
            <a:avLst/>
          </a:prstGeom>
          <a:noFill/>
        </p:spPr>
        <p:txBody>
          <a:bodyPr wrap="none" rtlCol="0">
            <a:spAutoFit/>
          </a:bodyPr>
          <a:lstStyle/>
          <a:p>
            <a:pPr defTabSz="450203">
              <a:defRPr/>
            </a:pPr>
            <a:r>
              <a:rPr kumimoji="1" lang="zh-CN" altLang="en-US" sz="3200" b="1" kern="0" spc="600" dirty="0">
                <a:solidFill>
                  <a:schemeClr val="tx1">
                    <a:lumMod val="95000"/>
                    <a:lumOff val="5000"/>
                  </a:schemeClr>
                </a:solidFill>
                <a:latin typeface="站酷小薇LOGO体" panose="02010600010101010101" pitchFamily="50" charset="-122"/>
                <a:ea typeface="站酷小薇LOGO体" panose="02010600010101010101" pitchFamily="50" charset="-122"/>
                <a:cs typeface="+mn-ea"/>
                <a:sym typeface="+mn-ea"/>
              </a:rPr>
              <a:t>背景综述</a:t>
            </a:r>
          </a:p>
        </p:txBody>
      </p:sp>
      <p:sp>
        <p:nvSpPr>
          <p:cNvPr id="27" name="文本框 26"/>
          <p:cNvSpPr txBox="1"/>
          <p:nvPr/>
        </p:nvSpPr>
        <p:spPr>
          <a:xfrm>
            <a:off x="926841" y="4570785"/>
            <a:ext cx="1053494" cy="981807"/>
          </a:xfrm>
          <a:prstGeom prst="rect">
            <a:avLst/>
          </a:prstGeom>
          <a:solidFill>
            <a:schemeClr val="tx1">
              <a:lumMod val="85000"/>
              <a:lumOff val="15000"/>
            </a:schemeClr>
          </a:solidFill>
        </p:spPr>
        <p:txBody>
          <a:bodyPr wrap="none" rtlCol="0">
            <a:spAutoFit/>
          </a:bodyPr>
          <a:lstStyle/>
          <a:p>
            <a:r>
              <a:rPr lang="en-US" altLang="zh-CN" sz="5780" dirty="0">
                <a:solidFill>
                  <a:schemeClr val="bg1"/>
                </a:solidFill>
                <a:latin typeface="站酷小薇LOGO体" panose="02010600010101010101" pitchFamily="50" charset="-122"/>
                <a:ea typeface="站酷小薇LOGO体" panose="02010600010101010101" pitchFamily="50" charset="-122"/>
              </a:rPr>
              <a:t>01</a:t>
            </a:r>
            <a:endParaRPr lang="zh-CN" altLang="en-US" sz="5780" dirty="0">
              <a:solidFill>
                <a:schemeClr val="bg1"/>
              </a:solidFill>
              <a:latin typeface="站酷小薇LOGO体" panose="02010600010101010101" pitchFamily="50" charset="-122"/>
              <a:ea typeface="站酷小薇LOGO体" panose="02010600010101010101" pitchFamily="50" charset="-122"/>
            </a:endParaRPr>
          </a:p>
        </p:txBody>
      </p:sp>
      <p:sp>
        <p:nvSpPr>
          <p:cNvPr id="28" name="TextBox 19"/>
          <p:cNvSpPr txBox="1"/>
          <p:nvPr/>
        </p:nvSpPr>
        <p:spPr>
          <a:xfrm>
            <a:off x="2231583" y="5227893"/>
            <a:ext cx="4985147" cy="306366"/>
          </a:xfrm>
          <a:prstGeom prst="rect">
            <a:avLst/>
          </a:prstGeom>
          <a:noFill/>
        </p:spPr>
        <p:txBody>
          <a:bodyPr wrap="square" rtlCol="0">
            <a:spAutoFit/>
          </a:bodyPr>
          <a:lstStyle/>
          <a:p>
            <a:pPr>
              <a:lnSpc>
                <a:spcPct val="150000"/>
              </a:lnSpc>
            </a:pPr>
            <a:r>
              <a:rPr lang="zh-CN" altLang="en-US" sz="1051" spc="395" dirty="0">
                <a:solidFill>
                  <a:schemeClr val="tx1">
                    <a:lumMod val="65000"/>
                    <a:lumOff val="35000"/>
                  </a:schemeClr>
                </a:solidFill>
                <a:latin typeface="站酷小薇LOGO体" panose="02010600010101010101" pitchFamily="50" charset="-122"/>
                <a:ea typeface="站酷小薇LOGO体" panose="02010600010101010101" pitchFamily="50" charset="-122"/>
                <a:cs typeface="Open Sans" pitchFamily="34" charset="0"/>
              </a:rPr>
              <a:t>分享你我的分享</a:t>
            </a:r>
            <a:endParaRPr lang="zh-CN" altLang="en-US" sz="1051" dirty="0">
              <a:latin typeface="站酷小薇LOGO体" panose="02010600010101010101" pitchFamily="50" charset="-122"/>
              <a:ea typeface="站酷小薇LOGO体" panose="02010600010101010101" pitchFamily="50" charset="-122"/>
            </a:endParaRPr>
          </a:p>
        </p:txBody>
      </p:sp>
      <p:pic>
        <p:nvPicPr>
          <p:cNvPr id="9" name="图片 8"/>
          <p:cNvPicPr>
            <a:picLocks noChangeAspect="1"/>
          </p:cNvPicPr>
          <p:nvPr/>
        </p:nvPicPr>
        <p:blipFill>
          <a:blip r:embed="rId4"/>
          <a:stretch>
            <a:fillRect/>
          </a:stretch>
        </p:blipFill>
        <p:spPr>
          <a:xfrm rot="15204543">
            <a:off x="92555" y="-654481"/>
            <a:ext cx="4591452" cy="4591452"/>
          </a:xfrm>
          <a:prstGeom prst="rect">
            <a:avLst/>
          </a:prstGeom>
        </p:spPr>
      </p:pic>
      <p:pic>
        <p:nvPicPr>
          <p:cNvPr id="10" name="图片 9"/>
          <p:cNvPicPr>
            <a:picLocks noChangeAspect="1"/>
          </p:cNvPicPr>
          <p:nvPr/>
        </p:nvPicPr>
        <p:blipFill>
          <a:blip r:embed="rId4"/>
          <a:stretch>
            <a:fillRect/>
          </a:stretch>
        </p:blipFill>
        <p:spPr>
          <a:xfrm rot="15204543">
            <a:off x="8547707" y="3781310"/>
            <a:ext cx="4591452" cy="4591452"/>
          </a:xfrm>
          <a:prstGeom prst="rect">
            <a:avLst/>
          </a:prstGeom>
        </p:spPr>
      </p:pic>
      <p:pic>
        <p:nvPicPr>
          <p:cNvPr id="3" name="图片 2">
            <a:extLst>
              <a:ext uri="{FF2B5EF4-FFF2-40B4-BE49-F238E27FC236}">
                <a16:creationId xmlns:a16="http://schemas.microsoft.com/office/drawing/2014/main" id="{E634C7EB-E6CF-4EB7-9E9D-4391B4697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003485"/>
            <a:ext cx="5143500" cy="1543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86873" y="3297533"/>
            <a:ext cx="2168440" cy="682511"/>
          </a:xfrm>
          <a:prstGeom prst="rect">
            <a:avLst/>
          </a:prstGeom>
          <a:noFill/>
        </p:spPr>
        <p:txBody>
          <a:bodyPr wrap="none">
            <a:normAutofit/>
          </a:bodyPr>
          <a:lstStyle/>
          <a:p>
            <a:pPr algn="ctr"/>
            <a:r>
              <a:rPr lang="zh-CN" altLang="en-US" sz="3200" dirty="0">
                <a:solidFill>
                  <a:schemeClr val="bg1"/>
                </a:solidFill>
                <a:latin typeface="站酷小薇LOGO体" panose="02010600010101010101" pitchFamily="50" charset="-122"/>
                <a:ea typeface="站酷小薇LOGO体" panose="02010600010101010101" pitchFamily="50" charset="-122"/>
              </a:rPr>
              <a:t>用户角度</a:t>
            </a:r>
          </a:p>
        </p:txBody>
      </p:sp>
      <p:grpSp>
        <p:nvGrpSpPr>
          <p:cNvPr id="7" name="Group 1"/>
          <p:cNvGrpSpPr/>
          <p:nvPr/>
        </p:nvGrpSpPr>
        <p:grpSpPr>
          <a:xfrm>
            <a:off x="2553245" y="1175317"/>
            <a:ext cx="5918683" cy="4735020"/>
            <a:chOff x="2838056" y="1250264"/>
            <a:chExt cx="5918683" cy="4735020"/>
          </a:xfrm>
        </p:grpSpPr>
        <p:sp>
          <p:nvSpPr>
            <p:cNvPr id="11" name="Rectangle 49"/>
            <p:cNvSpPr/>
            <p:nvPr/>
          </p:nvSpPr>
          <p:spPr bwMode="auto">
            <a:xfrm>
              <a:off x="6349088" y="4836487"/>
              <a:ext cx="1819791" cy="1148797"/>
            </a:xfrm>
            <a:prstGeom prst="rect">
              <a:avLst/>
            </a:prstGeom>
            <a:solidFill>
              <a:schemeClr val="accent4"/>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2" name="Rectangle 50"/>
            <p:cNvSpPr/>
            <p:nvPr/>
          </p:nvSpPr>
          <p:spPr bwMode="auto">
            <a:xfrm>
              <a:off x="3868940" y="3816551"/>
              <a:ext cx="1380701" cy="172731"/>
            </a:xfrm>
            <a:prstGeom prst="rect">
              <a:avLst/>
            </a:prstGeom>
            <a:solidFill>
              <a:schemeClr val="accent4"/>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3" name="Freeform: Shape 51"/>
            <p:cNvSpPr/>
            <p:nvPr/>
          </p:nvSpPr>
          <p:spPr bwMode="auto">
            <a:xfrm>
              <a:off x="5249642" y="3816551"/>
              <a:ext cx="1099447" cy="2168733"/>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4">
                <a:lumMod val="60000"/>
                <a:lumOff val="40000"/>
                <a:alpha val="82000"/>
              </a:schemeClr>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4" name="Oval 52"/>
            <p:cNvSpPr/>
            <p:nvPr/>
          </p:nvSpPr>
          <p:spPr>
            <a:xfrm flipH="1">
              <a:off x="7607942" y="4836486"/>
              <a:ext cx="1148797" cy="1148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5" name="Oval 48"/>
            <p:cNvSpPr/>
            <p:nvPr/>
          </p:nvSpPr>
          <p:spPr>
            <a:xfrm flipH="1">
              <a:off x="7733289" y="4964175"/>
              <a:ext cx="898105" cy="898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6" name="Rectangle 43"/>
            <p:cNvSpPr/>
            <p:nvPr/>
          </p:nvSpPr>
          <p:spPr bwMode="auto">
            <a:xfrm>
              <a:off x="6349088" y="3643820"/>
              <a:ext cx="1819791" cy="1148796"/>
            </a:xfrm>
            <a:prstGeom prst="rect">
              <a:avLst/>
            </a:prstGeom>
            <a:solidFill>
              <a:schemeClr val="accent2"/>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7" name="Rectangle 44"/>
            <p:cNvSpPr/>
            <p:nvPr/>
          </p:nvSpPr>
          <p:spPr bwMode="auto">
            <a:xfrm>
              <a:off x="3868940" y="3624629"/>
              <a:ext cx="1380701" cy="178214"/>
            </a:xfrm>
            <a:prstGeom prst="rect">
              <a:avLst/>
            </a:prstGeom>
            <a:solidFill>
              <a:schemeClr val="accent2"/>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8" name="Freeform: Shape 45"/>
            <p:cNvSpPr/>
            <p:nvPr/>
          </p:nvSpPr>
          <p:spPr bwMode="auto">
            <a:xfrm>
              <a:off x="5249642" y="3624629"/>
              <a:ext cx="1099447" cy="1167990"/>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2">
                <a:lumMod val="60000"/>
                <a:lumOff val="40000"/>
                <a:alpha val="82000"/>
              </a:schemeClr>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9" name="Oval 46"/>
            <p:cNvSpPr/>
            <p:nvPr/>
          </p:nvSpPr>
          <p:spPr>
            <a:xfrm flipH="1">
              <a:off x="7607942" y="3644301"/>
              <a:ext cx="1148797" cy="11487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1" name="Rectangle 37"/>
            <p:cNvSpPr/>
            <p:nvPr/>
          </p:nvSpPr>
          <p:spPr bwMode="auto">
            <a:xfrm>
              <a:off x="6349088" y="2448413"/>
              <a:ext cx="1819791" cy="1146055"/>
            </a:xfrm>
            <a:prstGeom prst="rect">
              <a:avLst/>
            </a:prstGeom>
            <a:solidFill>
              <a:schemeClr val="accent1"/>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2" name="Rectangle 38"/>
            <p:cNvSpPr/>
            <p:nvPr/>
          </p:nvSpPr>
          <p:spPr bwMode="auto">
            <a:xfrm>
              <a:off x="3868940" y="3438190"/>
              <a:ext cx="1380701" cy="172731"/>
            </a:xfrm>
            <a:prstGeom prst="rect">
              <a:avLst/>
            </a:prstGeom>
            <a:solidFill>
              <a:schemeClr val="accent1"/>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3" name="Freeform: Shape 39"/>
            <p:cNvSpPr/>
            <p:nvPr/>
          </p:nvSpPr>
          <p:spPr bwMode="auto">
            <a:xfrm>
              <a:off x="5249642" y="2448413"/>
              <a:ext cx="1099447" cy="1162506"/>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1">
                <a:lumMod val="60000"/>
                <a:lumOff val="40000"/>
                <a:alpha val="82000"/>
              </a:schemeClr>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4" name="Oval 40"/>
            <p:cNvSpPr/>
            <p:nvPr/>
          </p:nvSpPr>
          <p:spPr>
            <a:xfrm flipH="1">
              <a:off x="7607942" y="2451998"/>
              <a:ext cx="1148797" cy="1148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6" name="Rectangle 31"/>
            <p:cNvSpPr/>
            <p:nvPr/>
          </p:nvSpPr>
          <p:spPr bwMode="auto">
            <a:xfrm>
              <a:off x="6349088" y="1250264"/>
              <a:ext cx="1819791" cy="1148796"/>
            </a:xfrm>
            <a:prstGeom prst="rect">
              <a:avLst/>
            </a:prstGeom>
            <a:solidFill>
              <a:schemeClr val="accent3"/>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7" name="Rectangle 32"/>
            <p:cNvSpPr/>
            <p:nvPr/>
          </p:nvSpPr>
          <p:spPr bwMode="auto">
            <a:xfrm>
              <a:off x="3868940" y="3251748"/>
              <a:ext cx="1380701" cy="172731"/>
            </a:xfrm>
            <a:prstGeom prst="rect">
              <a:avLst/>
            </a:prstGeom>
            <a:solidFill>
              <a:schemeClr val="accent3"/>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8" name="Freeform: Shape 33"/>
            <p:cNvSpPr/>
            <p:nvPr/>
          </p:nvSpPr>
          <p:spPr bwMode="auto">
            <a:xfrm>
              <a:off x="5249642" y="1250264"/>
              <a:ext cx="1099447" cy="2174215"/>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chemeClr val="accent3">
                <a:lumMod val="40000"/>
                <a:lumOff val="60000"/>
                <a:alpha val="82000"/>
              </a:schemeClr>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9" name="Oval 34"/>
            <p:cNvSpPr/>
            <p:nvPr/>
          </p:nvSpPr>
          <p:spPr>
            <a:xfrm flipH="1">
              <a:off x="7607942" y="1250264"/>
              <a:ext cx="1148797" cy="1148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30" name="Oval 30"/>
            <p:cNvSpPr/>
            <p:nvPr/>
          </p:nvSpPr>
          <p:spPr>
            <a:xfrm flipH="1">
              <a:off x="7733289" y="1372390"/>
              <a:ext cx="898105" cy="898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31" name="TextBox 16"/>
            <p:cNvSpPr txBox="1"/>
            <p:nvPr/>
          </p:nvSpPr>
          <p:spPr>
            <a:xfrm flipH="1">
              <a:off x="6479712" y="1592796"/>
              <a:ext cx="1460604" cy="558289"/>
            </a:xfrm>
            <a:prstGeom prst="rect">
              <a:avLst/>
            </a:prstGeom>
          </p:spPr>
          <p:txBody>
            <a:bodyPr wrap="none" lIns="0" tIns="0" rIns="0" bIns="0" anchor="ctr">
              <a:normAutofit/>
            </a:bodyPr>
            <a:lstStyle/>
            <a:p>
              <a:r>
                <a:rPr lang="zh-CN" altLang="en-US" sz="1600" b="1" dirty="0">
                  <a:solidFill>
                    <a:schemeClr val="bg1"/>
                  </a:solidFill>
                  <a:latin typeface="站酷小薇LOGO体" panose="02010600010101010101" pitchFamily="50" charset="-122"/>
                  <a:ea typeface="站酷小薇LOGO体" panose="02010600010101010101" pitchFamily="50" charset="-122"/>
                </a:rPr>
                <a:t>科研人员</a:t>
              </a:r>
            </a:p>
          </p:txBody>
        </p:sp>
        <p:sp>
          <p:nvSpPr>
            <p:cNvPr id="32" name="TextBox 17"/>
            <p:cNvSpPr txBox="1"/>
            <p:nvPr/>
          </p:nvSpPr>
          <p:spPr>
            <a:xfrm flipH="1">
              <a:off x="6479712" y="2772593"/>
              <a:ext cx="1440183" cy="558289"/>
            </a:xfrm>
            <a:prstGeom prst="rect">
              <a:avLst/>
            </a:prstGeom>
          </p:spPr>
          <p:txBody>
            <a:bodyPr wrap="none" lIns="0" tIns="0" rIns="0" bIns="0" anchor="ctr">
              <a:normAutofit/>
            </a:bodyPr>
            <a:lstStyle/>
            <a:p>
              <a:r>
                <a:rPr lang="zh-CN" altLang="en-US" sz="1600" b="1" dirty="0">
                  <a:solidFill>
                    <a:schemeClr val="bg1"/>
                  </a:solidFill>
                  <a:latin typeface="站酷小薇LOGO体" panose="02010600010101010101" pitchFamily="50" charset="-122"/>
                  <a:ea typeface="站酷小薇LOGO体" panose="02010600010101010101" pitchFamily="50" charset="-122"/>
                </a:rPr>
                <a:t>效率与版权</a:t>
              </a:r>
            </a:p>
          </p:txBody>
        </p:sp>
        <p:sp>
          <p:nvSpPr>
            <p:cNvPr id="33" name="TextBox 18"/>
            <p:cNvSpPr txBox="1"/>
            <p:nvPr/>
          </p:nvSpPr>
          <p:spPr>
            <a:xfrm flipH="1">
              <a:off x="6479712" y="3963864"/>
              <a:ext cx="1460604" cy="558289"/>
            </a:xfrm>
            <a:prstGeom prst="rect">
              <a:avLst/>
            </a:prstGeom>
          </p:spPr>
          <p:txBody>
            <a:bodyPr wrap="none" lIns="0" tIns="0" rIns="0" bIns="0" anchor="ctr">
              <a:normAutofit/>
            </a:bodyPr>
            <a:lstStyle/>
            <a:p>
              <a:r>
                <a:rPr lang="zh-CN" altLang="en-US" sz="1600" b="1" dirty="0">
                  <a:solidFill>
                    <a:schemeClr val="bg1"/>
                  </a:solidFill>
                  <a:latin typeface="站酷小薇LOGO体" panose="02010600010101010101" pitchFamily="50" charset="-122"/>
                  <a:ea typeface="站酷小薇LOGO体" panose="02010600010101010101" pitchFamily="50" charset="-122"/>
                </a:rPr>
                <a:t>分享与交流</a:t>
              </a:r>
            </a:p>
          </p:txBody>
        </p:sp>
        <p:sp>
          <p:nvSpPr>
            <p:cNvPr id="34" name="TextBox 19"/>
            <p:cNvSpPr txBox="1"/>
            <p:nvPr/>
          </p:nvSpPr>
          <p:spPr>
            <a:xfrm flipH="1">
              <a:off x="6479710" y="5143662"/>
              <a:ext cx="1600190" cy="558289"/>
            </a:xfrm>
            <a:prstGeom prst="rect">
              <a:avLst/>
            </a:prstGeom>
          </p:spPr>
          <p:txBody>
            <a:bodyPr wrap="none" lIns="0" tIns="0" rIns="0" bIns="0" anchor="ctr">
              <a:normAutofit/>
            </a:bodyPr>
            <a:lstStyle/>
            <a:p>
              <a:r>
                <a:rPr lang="zh-CN" altLang="en-US" sz="1600" b="1" dirty="0">
                  <a:solidFill>
                    <a:schemeClr val="bg1"/>
                  </a:solidFill>
                  <a:latin typeface="站酷小薇LOGO体" panose="02010600010101010101" pitchFamily="50" charset="-122"/>
                  <a:ea typeface="站酷小薇LOGO体" panose="02010600010101010101" pitchFamily="50" charset="-122"/>
                </a:rPr>
                <a:t>隐私与安全</a:t>
              </a:r>
            </a:p>
          </p:txBody>
        </p:sp>
        <p:sp>
          <p:nvSpPr>
            <p:cNvPr id="35" name="Freeform: Shape 27"/>
            <p:cNvSpPr/>
            <p:nvPr/>
          </p:nvSpPr>
          <p:spPr bwMode="auto">
            <a:xfrm rot="5400000" flipH="1">
              <a:off x="2528593" y="3054971"/>
              <a:ext cx="1755662" cy="1136735"/>
            </a:xfrm>
            <a:custGeom>
              <a:avLst/>
              <a:gdLst>
                <a:gd name="T0" fmla="*/ 260 w 520"/>
                <a:gd name="T1" fmla="*/ 261 h 261"/>
                <a:gd name="T2" fmla="*/ 0 w 520"/>
                <a:gd name="T3" fmla="*/ 0 h 261"/>
                <a:gd name="T4" fmla="*/ 520 w 520"/>
                <a:gd name="T5" fmla="*/ 0 h 261"/>
                <a:gd name="T6" fmla="*/ 260 w 520"/>
                <a:gd name="T7" fmla="*/ 261 h 261"/>
              </a:gdLst>
              <a:ahLst/>
              <a:cxnLst>
                <a:cxn ang="0">
                  <a:pos x="T0" y="T1"/>
                </a:cxn>
                <a:cxn ang="0">
                  <a:pos x="T2" y="T3"/>
                </a:cxn>
                <a:cxn ang="0">
                  <a:pos x="T4" y="T5"/>
                </a:cxn>
                <a:cxn ang="0">
                  <a:pos x="T6" y="T7"/>
                </a:cxn>
              </a:cxnLst>
              <a:rect l="0" t="0" r="r" b="b"/>
              <a:pathLst>
                <a:path w="520" h="261">
                  <a:moveTo>
                    <a:pt x="260" y="261"/>
                  </a:moveTo>
                  <a:lnTo>
                    <a:pt x="0" y="0"/>
                  </a:lnTo>
                  <a:lnTo>
                    <a:pt x="520" y="0"/>
                  </a:lnTo>
                  <a:lnTo>
                    <a:pt x="260" y="261"/>
                  </a:lnTo>
                  <a:close/>
                </a:path>
              </a:pathLst>
            </a:custGeom>
            <a:solidFill>
              <a:schemeClr val="accent6"/>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36" name="Freeform: Shape 21"/>
            <p:cNvSpPr/>
            <p:nvPr/>
          </p:nvSpPr>
          <p:spPr bwMode="auto">
            <a:xfrm>
              <a:off x="7919897" y="2729947"/>
              <a:ext cx="542861" cy="566721"/>
            </a:xfrm>
            <a:custGeom>
              <a:avLst/>
              <a:gdLst>
                <a:gd name="T0" fmla="*/ 3 w 77"/>
                <a:gd name="T1" fmla="*/ 30 h 77"/>
                <a:gd name="T2" fmla="*/ 30 w 77"/>
                <a:gd name="T3" fmla="*/ 5 h 77"/>
                <a:gd name="T4" fmla="*/ 7 w 77"/>
                <a:gd name="T5" fmla="*/ 31 h 77"/>
                <a:gd name="T6" fmla="*/ 71 w 77"/>
                <a:gd name="T7" fmla="*/ 31 h 77"/>
                <a:gd name="T8" fmla="*/ 74 w 77"/>
                <a:gd name="T9" fmla="*/ 30 h 77"/>
                <a:gd name="T10" fmla="*/ 47 w 77"/>
                <a:gd name="T11" fmla="*/ 5 h 77"/>
                <a:gd name="T12" fmla="*/ 71 w 77"/>
                <a:gd name="T13" fmla="*/ 31 h 77"/>
                <a:gd name="T14" fmla="*/ 72 w 77"/>
                <a:gd name="T15" fmla="*/ 43 h 77"/>
                <a:gd name="T16" fmla="*/ 61 w 77"/>
                <a:gd name="T17" fmla="*/ 40 h 77"/>
                <a:gd name="T18" fmla="*/ 55 w 77"/>
                <a:gd name="T19" fmla="*/ 61 h 77"/>
                <a:gd name="T20" fmla="*/ 40 w 77"/>
                <a:gd name="T21" fmla="*/ 68 h 77"/>
                <a:gd name="T22" fmla="*/ 39 w 77"/>
                <a:gd name="T23" fmla="*/ 77 h 77"/>
                <a:gd name="T24" fmla="*/ 38 w 77"/>
                <a:gd name="T25" fmla="*/ 68 h 77"/>
                <a:gd name="T26" fmla="*/ 22 w 77"/>
                <a:gd name="T27" fmla="*/ 61 h 77"/>
                <a:gd name="T28" fmla="*/ 16 w 77"/>
                <a:gd name="T29" fmla="*/ 40 h 77"/>
                <a:gd name="T30" fmla="*/ 5 w 77"/>
                <a:gd name="T31" fmla="*/ 43 h 77"/>
                <a:gd name="T32" fmla="*/ 5 w 77"/>
                <a:gd name="T33" fmla="*/ 34 h 77"/>
                <a:gd name="T34" fmla="*/ 16 w 77"/>
                <a:gd name="T35" fmla="*/ 38 h 77"/>
                <a:gd name="T36" fmla="*/ 22 w 77"/>
                <a:gd name="T37" fmla="*/ 16 h 77"/>
                <a:gd name="T38" fmla="*/ 38 w 77"/>
                <a:gd name="T39" fmla="*/ 9 h 77"/>
                <a:gd name="T40" fmla="*/ 39 w 77"/>
                <a:gd name="T41" fmla="*/ 0 h 77"/>
                <a:gd name="T42" fmla="*/ 40 w 77"/>
                <a:gd name="T43" fmla="*/ 9 h 77"/>
                <a:gd name="T44" fmla="*/ 55 w 77"/>
                <a:gd name="T45" fmla="*/ 16 h 77"/>
                <a:gd name="T46" fmla="*/ 61 w 77"/>
                <a:gd name="T47" fmla="*/ 38 h 77"/>
                <a:gd name="T48" fmla="*/ 72 w 77"/>
                <a:gd name="T49" fmla="*/ 34 h 77"/>
                <a:gd name="T50" fmla="*/ 39 w 77"/>
                <a:gd name="T51" fmla="*/ 8 h 77"/>
                <a:gd name="T52" fmla="*/ 39 w 77"/>
                <a:gd name="T53" fmla="*/ 2 h 77"/>
                <a:gd name="T54" fmla="*/ 39 w 77"/>
                <a:gd name="T55" fmla="*/ 8 h 77"/>
                <a:gd name="T56" fmla="*/ 5 w 77"/>
                <a:gd name="T57" fmla="*/ 36 h 77"/>
                <a:gd name="T58" fmla="*/ 5 w 77"/>
                <a:gd name="T59" fmla="*/ 41 h 77"/>
                <a:gd name="T60" fmla="*/ 39 w 77"/>
                <a:gd name="T61" fmla="*/ 70 h 77"/>
                <a:gd name="T62" fmla="*/ 39 w 77"/>
                <a:gd name="T63" fmla="*/ 75 h 77"/>
                <a:gd name="T64" fmla="*/ 39 w 77"/>
                <a:gd name="T65" fmla="*/ 70 h 77"/>
                <a:gd name="T66" fmla="*/ 52 w 77"/>
                <a:gd name="T67" fmla="*/ 47 h 77"/>
                <a:gd name="T68" fmla="*/ 42 w 77"/>
                <a:gd name="T69" fmla="*/ 39 h 77"/>
                <a:gd name="T70" fmla="*/ 46 w 77"/>
                <a:gd name="T71" fmla="*/ 33 h 77"/>
                <a:gd name="T72" fmla="*/ 45 w 77"/>
                <a:gd name="T73" fmla="*/ 30 h 77"/>
                <a:gd name="T74" fmla="*/ 32 w 77"/>
                <a:gd name="T75" fmla="*/ 30 h 77"/>
                <a:gd name="T76" fmla="*/ 31 w 77"/>
                <a:gd name="T77" fmla="*/ 33 h 77"/>
                <a:gd name="T78" fmla="*/ 35 w 77"/>
                <a:gd name="T79" fmla="*/ 39 h 77"/>
                <a:gd name="T80" fmla="*/ 25 w 77"/>
                <a:gd name="T81" fmla="*/ 47 h 77"/>
                <a:gd name="T82" fmla="*/ 55 w 77"/>
                <a:gd name="T83" fmla="*/ 54 h 77"/>
                <a:gd name="T84" fmla="*/ 72 w 77"/>
                <a:gd name="T85" fmla="*/ 36 h 77"/>
                <a:gd name="T86" fmla="*/ 72 w 77"/>
                <a:gd name="T87" fmla="*/ 41 h 77"/>
                <a:gd name="T88" fmla="*/ 71 w 77"/>
                <a:gd name="T89" fmla="*/ 47 h 77"/>
                <a:gd name="T90" fmla="*/ 47 w 77"/>
                <a:gd name="T91" fmla="*/ 73 h 77"/>
                <a:gd name="T92" fmla="*/ 74 w 77"/>
                <a:gd name="T93" fmla="*/ 47 h 77"/>
                <a:gd name="T94" fmla="*/ 71 w 77"/>
                <a:gd name="T95" fmla="*/ 47 h 77"/>
                <a:gd name="T96" fmla="*/ 5 w 77"/>
                <a:gd name="T97" fmla="*/ 47 h 77"/>
                <a:gd name="T98" fmla="*/ 30 w 77"/>
                <a:gd name="T99" fmla="*/ 74 h 77"/>
                <a:gd name="T100" fmla="*/ 30 w 77"/>
                <a:gd name="T101" fmla="*/ 7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5" y="30"/>
                  </a:moveTo>
                  <a:cubicBezTo>
                    <a:pt x="4" y="30"/>
                    <a:pt x="4" y="30"/>
                    <a:pt x="3" y="30"/>
                  </a:cubicBezTo>
                  <a:cubicBezTo>
                    <a:pt x="7" y="17"/>
                    <a:pt x="17" y="7"/>
                    <a:pt x="30" y="4"/>
                  </a:cubicBezTo>
                  <a:cubicBezTo>
                    <a:pt x="30" y="4"/>
                    <a:pt x="30" y="4"/>
                    <a:pt x="30" y="5"/>
                  </a:cubicBezTo>
                  <a:cubicBezTo>
                    <a:pt x="30" y="5"/>
                    <a:pt x="30" y="6"/>
                    <a:pt x="30" y="7"/>
                  </a:cubicBezTo>
                  <a:cubicBezTo>
                    <a:pt x="19" y="10"/>
                    <a:pt x="9" y="19"/>
                    <a:pt x="7" y="31"/>
                  </a:cubicBezTo>
                  <a:cubicBezTo>
                    <a:pt x="6" y="30"/>
                    <a:pt x="5" y="30"/>
                    <a:pt x="5" y="30"/>
                  </a:cubicBezTo>
                  <a:close/>
                  <a:moveTo>
                    <a:pt x="71" y="31"/>
                  </a:moveTo>
                  <a:cubicBezTo>
                    <a:pt x="71" y="30"/>
                    <a:pt x="72" y="30"/>
                    <a:pt x="72" y="30"/>
                  </a:cubicBezTo>
                  <a:cubicBezTo>
                    <a:pt x="73" y="30"/>
                    <a:pt x="73" y="30"/>
                    <a:pt x="74" y="30"/>
                  </a:cubicBezTo>
                  <a:cubicBezTo>
                    <a:pt x="70" y="17"/>
                    <a:pt x="60" y="7"/>
                    <a:pt x="47" y="4"/>
                  </a:cubicBezTo>
                  <a:cubicBezTo>
                    <a:pt x="47" y="4"/>
                    <a:pt x="47" y="4"/>
                    <a:pt x="47" y="5"/>
                  </a:cubicBezTo>
                  <a:cubicBezTo>
                    <a:pt x="47" y="5"/>
                    <a:pt x="47" y="6"/>
                    <a:pt x="47" y="7"/>
                  </a:cubicBezTo>
                  <a:cubicBezTo>
                    <a:pt x="58" y="10"/>
                    <a:pt x="68" y="19"/>
                    <a:pt x="71" y="31"/>
                  </a:cubicBezTo>
                  <a:close/>
                  <a:moveTo>
                    <a:pt x="77" y="39"/>
                  </a:moveTo>
                  <a:cubicBezTo>
                    <a:pt x="77" y="41"/>
                    <a:pt x="75" y="43"/>
                    <a:pt x="72" y="43"/>
                  </a:cubicBezTo>
                  <a:cubicBezTo>
                    <a:pt x="70" y="43"/>
                    <a:pt x="68" y="42"/>
                    <a:pt x="68" y="40"/>
                  </a:cubicBezTo>
                  <a:cubicBezTo>
                    <a:pt x="61" y="40"/>
                    <a:pt x="61" y="40"/>
                    <a:pt x="61" y="40"/>
                  </a:cubicBezTo>
                  <a:cubicBezTo>
                    <a:pt x="61" y="55"/>
                    <a:pt x="61" y="55"/>
                    <a:pt x="61" y="55"/>
                  </a:cubicBezTo>
                  <a:cubicBezTo>
                    <a:pt x="61" y="58"/>
                    <a:pt x="58" y="61"/>
                    <a:pt x="55" y="61"/>
                  </a:cubicBezTo>
                  <a:cubicBezTo>
                    <a:pt x="40" y="61"/>
                    <a:pt x="40" y="61"/>
                    <a:pt x="40" y="61"/>
                  </a:cubicBezTo>
                  <a:cubicBezTo>
                    <a:pt x="40" y="68"/>
                    <a:pt x="40" y="68"/>
                    <a:pt x="40" y="68"/>
                  </a:cubicBezTo>
                  <a:cubicBezTo>
                    <a:pt x="42" y="68"/>
                    <a:pt x="43" y="70"/>
                    <a:pt x="43" y="73"/>
                  </a:cubicBezTo>
                  <a:cubicBezTo>
                    <a:pt x="43" y="75"/>
                    <a:pt x="41" y="77"/>
                    <a:pt x="39" y="77"/>
                  </a:cubicBezTo>
                  <a:cubicBezTo>
                    <a:pt x="36" y="77"/>
                    <a:pt x="34" y="75"/>
                    <a:pt x="34" y="73"/>
                  </a:cubicBezTo>
                  <a:cubicBezTo>
                    <a:pt x="34" y="70"/>
                    <a:pt x="35" y="68"/>
                    <a:pt x="38" y="68"/>
                  </a:cubicBezTo>
                  <a:cubicBezTo>
                    <a:pt x="38" y="61"/>
                    <a:pt x="38" y="61"/>
                    <a:pt x="38" y="61"/>
                  </a:cubicBezTo>
                  <a:cubicBezTo>
                    <a:pt x="22" y="61"/>
                    <a:pt x="22" y="61"/>
                    <a:pt x="22" y="61"/>
                  </a:cubicBezTo>
                  <a:cubicBezTo>
                    <a:pt x="19" y="61"/>
                    <a:pt x="16" y="58"/>
                    <a:pt x="16" y="55"/>
                  </a:cubicBezTo>
                  <a:cubicBezTo>
                    <a:pt x="16" y="40"/>
                    <a:pt x="16" y="40"/>
                    <a:pt x="16" y="40"/>
                  </a:cubicBezTo>
                  <a:cubicBezTo>
                    <a:pt x="9" y="40"/>
                    <a:pt x="9" y="40"/>
                    <a:pt x="9" y="40"/>
                  </a:cubicBezTo>
                  <a:cubicBezTo>
                    <a:pt x="9" y="42"/>
                    <a:pt x="7" y="43"/>
                    <a:pt x="5" y="43"/>
                  </a:cubicBezTo>
                  <a:cubicBezTo>
                    <a:pt x="2" y="43"/>
                    <a:pt x="0" y="41"/>
                    <a:pt x="0" y="39"/>
                  </a:cubicBezTo>
                  <a:cubicBezTo>
                    <a:pt x="0" y="36"/>
                    <a:pt x="2" y="34"/>
                    <a:pt x="5" y="34"/>
                  </a:cubicBezTo>
                  <a:cubicBezTo>
                    <a:pt x="7" y="34"/>
                    <a:pt x="9" y="36"/>
                    <a:pt x="9" y="38"/>
                  </a:cubicBezTo>
                  <a:cubicBezTo>
                    <a:pt x="16" y="38"/>
                    <a:pt x="16" y="38"/>
                    <a:pt x="16" y="38"/>
                  </a:cubicBezTo>
                  <a:cubicBezTo>
                    <a:pt x="16" y="22"/>
                    <a:pt x="16" y="22"/>
                    <a:pt x="16" y="22"/>
                  </a:cubicBezTo>
                  <a:cubicBezTo>
                    <a:pt x="16" y="19"/>
                    <a:pt x="19" y="16"/>
                    <a:pt x="22" y="16"/>
                  </a:cubicBezTo>
                  <a:cubicBezTo>
                    <a:pt x="38" y="16"/>
                    <a:pt x="38" y="16"/>
                    <a:pt x="38" y="16"/>
                  </a:cubicBezTo>
                  <a:cubicBezTo>
                    <a:pt x="38" y="9"/>
                    <a:pt x="38" y="9"/>
                    <a:pt x="38" y="9"/>
                  </a:cubicBezTo>
                  <a:cubicBezTo>
                    <a:pt x="35" y="9"/>
                    <a:pt x="34" y="7"/>
                    <a:pt x="34" y="5"/>
                  </a:cubicBezTo>
                  <a:cubicBezTo>
                    <a:pt x="34" y="2"/>
                    <a:pt x="36" y="0"/>
                    <a:pt x="39" y="0"/>
                  </a:cubicBezTo>
                  <a:cubicBezTo>
                    <a:pt x="41" y="0"/>
                    <a:pt x="43" y="2"/>
                    <a:pt x="43" y="5"/>
                  </a:cubicBezTo>
                  <a:cubicBezTo>
                    <a:pt x="43" y="7"/>
                    <a:pt x="42" y="9"/>
                    <a:pt x="40" y="9"/>
                  </a:cubicBezTo>
                  <a:cubicBezTo>
                    <a:pt x="40" y="16"/>
                    <a:pt x="40" y="16"/>
                    <a:pt x="40" y="16"/>
                  </a:cubicBezTo>
                  <a:cubicBezTo>
                    <a:pt x="55" y="16"/>
                    <a:pt x="55" y="16"/>
                    <a:pt x="55" y="16"/>
                  </a:cubicBezTo>
                  <a:cubicBezTo>
                    <a:pt x="58" y="16"/>
                    <a:pt x="61" y="19"/>
                    <a:pt x="61" y="22"/>
                  </a:cubicBezTo>
                  <a:cubicBezTo>
                    <a:pt x="61" y="38"/>
                    <a:pt x="61" y="38"/>
                    <a:pt x="61" y="38"/>
                  </a:cubicBezTo>
                  <a:cubicBezTo>
                    <a:pt x="68" y="38"/>
                    <a:pt x="68" y="38"/>
                    <a:pt x="68" y="38"/>
                  </a:cubicBezTo>
                  <a:cubicBezTo>
                    <a:pt x="68" y="36"/>
                    <a:pt x="70" y="34"/>
                    <a:pt x="72" y="34"/>
                  </a:cubicBezTo>
                  <a:cubicBezTo>
                    <a:pt x="75" y="34"/>
                    <a:pt x="77" y="36"/>
                    <a:pt x="77" y="39"/>
                  </a:cubicBezTo>
                  <a:close/>
                  <a:moveTo>
                    <a:pt x="39" y="8"/>
                  </a:moveTo>
                  <a:cubicBezTo>
                    <a:pt x="40" y="8"/>
                    <a:pt x="41" y="6"/>
                    <a:pt x="41" y="5"/>
                  </a:cubicBezTo>
                  <a:cubicBezTo>
                    <a:pt x="41" y="3"/>
                    <a:pt x="40" y="2"/>
                    <a:pt x="39" y="2"/>
                  </a:cubicBezTo>
                  <a:cubicBezTo>
                    <a:pt x="37" y="2"/>
                    <a:pt x="36" y="3"/>
                    <a:pt x="36" y="5"/>
                  </a:cubicBezTo>
                  <a:cubicBezTo>
                    <a:pt x="36" y="6"/>
                    <a:pt x="37" y="8"/>
                    <a:pt x="39" y="8"/>
                  </a:cubicBezTo>
                  <a:close/>
                  <a:moveTo>
                    <a:pt x="7" y="39"/>
                  </a:moveTo>
                  <a:cubicBezTo>
                    <a:pt x="7" y="37"/>
                    <a:pt x="6" y="36"/>
                    <a:pt x="5" y="36"/>
                  </a:cubicBezTo>
                  <a:cubicBezTo>
                    <a:pt x="3" y="36"/>
                    <a:pt x="2" y="37"/>
                    <a:pt x="2" y="39"/>
                  </a:cubicBezTo>
                  <a:cubicBezTo>
                    <a:pt x="2" y="40"/>
                    <a:pt x="3" y="41"/>
                    <a:pt x="5" y="41"/>
                  </a:cubicBezTo>
                  <a:cubicBezTo>
                    <a:pt x="6" y="41"/>
                    <a:pt x="7" y="40"/>
                    <a:pt x="7" y="39"/>
                  </a:cubicBezTo>
                  <a:close/>
                  <a:moveTo>
                    <a:pt x="39" y="70"/>
                  </a:moveTo>
                  <a:cubicBezTo>
                    <a:pt x="37" y="70"/>
                    <a:pt x="36" y="71"/>
                    <a:pt x="36" y="73"/>
                  </a:cubicBezTo>
                  <a:cubicBezTo>
                    <a:pt x="36" y="74"/>
                    <a:pt x="37" y="75"/>
                    <a:pt x="39" y="75"/>
                  </a:cubicBezTo>
                  <a:cubicBezTo>
                    <a:pt x="40" y="75"/>
                    <a:pt x="41" y="74"/>
                    <a:pt x="41" y="73"/>
                  </a:cubicBezTo>
                  <a:cubicBezTo>
                    <a:pt x="41" y="71"/>
                    <a:pt x="40" y="70"/>
                    <a:pt x="39" y="70"/>
                  </a:cubicBezTo>
                  <a:close/>
                  <a:moveTo>
                    <a:pt x="55" y="54"/>
                  </a:moveTo>
                  <a:cubicBezTo>
                    <a:pt x="55" y="54"/>
                    <a:pt x="54" y="49"/>
                    <a:pt x="52" y="47"/>
                  </a:cubicBezTo>
                  <a:cubicBezTo>
                    <a:pt x="51" y="45"/>
                    <a:pt x="44" y="44"/>
                    <a:pt x="43" y="43"/>
                  </a:cubicBezTo>
                  <a:cubicBezTo>
                    <a:pt x="42" y="42"/>
                    <a:pt x="42" y="40"/>
                    <a:pt x="42" y="39"/>
                  </a:cubicBezTo>
                  <a:cubicBezTo>
                    <a:pt x="43" y="38"/>
                    <a:pt x="44" y="37"/>
                    <a:pt x="44" y="35"/>
                  </a:cubicBezTo>
                  <a:cubicBezTo>
                    <a:pt x="45" y="35"/>
                    <a:pt x="45" y="34"/>
                    <a:pt x="46" y="33"/>
                  </a:cubicBezTo>
                  <a:cubicBezTo>
                    <a:pt x="46" y="32"/>
                    <a:pt x="45" y="32"/>
                    <a:pt x="45" y="31"/>
                  </a:cubicBezTo>
                  <a:cubicBezTo>
                    <a:pt x="45" y="31"/>
                    <a:pt x="45" y="31"/>
                    <a:pt x="45" y="30"/>
                  </a:cubicBezTo>
                  <a:cubicBezTo>
                    <a:pt x="45" y="26"/>
                    <a:pt x="42" y="23"/>
                    <a:pt x="39" y="23"/>
                  </a:cubicBezTo>
                  <a:cubicBezTo>
                    <a:pt x="35" y="23"/>
                    <a:pt x="32" y="26"/>
                    <a:pt x="32" y="30"/>
                  </a:cubicBezTo>
                  <a:cubicBezTo>
                    <a:pt x="32" y="31"/>
                    <a:pt x="32" y="31"/>
                    <a:pt x="32" y="31"/>
                  </a:cubicBezTo>
                  <a:cubicBezTo>
                    <a:pt x="32" y="32"/>
                    <a:pt x="31" y="32"/>
                    <a:pt x="31" y="33"/>
                  </a:cubicBezTo>
                  <a:cubicBezTo>
                    <a:pt x="32" y="34"/>
                    <a:pt x="32" y="35"/>
                    <a:pt x="33" y="35"/>
                  </a:cubicBezTo>
                  <a:cubicBezTo>
                    <a:pt x="33" y="37"/>
                    <a:pt x="34" y="38"/>
                    <a:pt x="35" y="39"/>
                  </a:cubicBezTo>
                  <a:cubicBezTo>
                    <a:pt x="35" y="40"/>
                    <a:pt x="35" y="42"/>
                    <a:pt x="34" y="43"/>
                  </a:cubicBezTo>
                  <a:cubicBezTo>
                    <a:pt x="34" y="44"/>
                    <a:pt x="26" y="45"/>
                    <a:pt x="25" y="47"/>
                  </a:cubicBezTo>
                  <a:cubicBezTo>
                    <a:pt x="24" y="49"/>
                    <a:pt x="22" y="54"/>
                    <a:pt x="22" y="54"/>
                  </a:cubicBezTo>
                  <a:lnTo>
                    <a:pt x="55" y="54"/>
                  </a:lnTo>
                  <a:close/>
                  <a:moveTo>
                    <a:pt x="75" y="39"/>
                  </a:moveTo>
                  <a:cubicBezTo>
                    <a:pt x="75" y="37"/>
                    <a:pt x="74" y="36"/>
                    <a:pt x="72" y="36"/>
                  </a:cubicBezTo>
                  <a:cubicBezTo>
                    <a:pt x="71" y="36"/>
                    <a:pt x="70" y="37"/>
                    <a:pt x="70" y="39"/>
                  </a:cubicBezTo>
                  <a:cubicBezTo>
                    <a:pt x="70" y="40"/>
                    <a:pt x="71" y="41"/>
                    <a:pt x="72" y="41"/>
                  </a:cubicBezTo>
                  <a:cubicBezTo>
                    <a:pt x="74" y="41"/>
                    <a:pt x="75" y="40"/>
                    <a:pt x="75" y="39"/>
                  </a:cubicBezTo>
                  <a:close/>
                  <a:moveTo>
                    <a:pt x="71" y="47"/>
                  </a:moveTo>
                  <a:cubicBezTo>
                    <a:pt x="68" y="58"/>
                    <a:pt x="58" y="68"/>
                    <a:pt x="47" y="71"/>
                  </a:cubicBezTo>
                  <a:cubicBezTo>
                    <a:pt x="47" y="71"/>
                    <a:pt x="47" y="72"/>
                    <a:pt x="47" y="73"/>
                  </a:cubicBezTo>
                  <a:cubicBezTo>
                    <a:pt x="47" y="73"/>
                    <a:pt x="47" y="73"/>
                    <a:pt x="47" y="74"/>
                  </a:cubicBezTo>
                  <a:cubicBezTo>
                    <a:pt x="60" y="71"/>
                    <a:pt x="70" y="60"/>
                    <a:pt x="74" y="47"/>
                  </a:cubicBezTo>
                  <a:cubicBezTo>
                    <a:pt x="73" y="47"/>
                    <a:pt x="73" y="47"/>
                    <a:pt x="72" y="47"/>
                  </a:cubicBezTo>
                  <a:cubicBezTo>
                    <a:pt x="72" y="47"/>
                    <a:pt x="71" y="47"/>
                    <a:pt x="71" y="47"/>
                  </a:cubicBezTo>
                  <a:close/>
                  <a:moveTo>
                    <a:pt x="7" y="47"/>
                  </a:moveTo>
                  <a:cubicBezTo>
                    <a:pt x="6" y="47"/>
                    <a:pt x="5" y="47"/>
                    <a:pt x="5" y="47"/>
                  </a:cubicBezTo>
                  <a:cubicBezTo>
                    <a:pt x="4" y="47"/>
                    <a:pt x="4" y="47"/>
                    <a:pt x="3" y="47"/>
                  </a:cubicBezTo>
                  <a:cubicBezTo>
                    <a:pt x="7" y="60"/>
                    <a:pt x="17" y="71"/>
                    <a:pt x="30" y="74"/>
                  </a:cubicBezTo>
                  <a:cubicBezTo>
                    <a:pt x="30" y="73"/>
                    <a:pt x="30" y="73"/>
                    <a:pt x="30" y="73"/>
                  </a:cubicBezTo>
                  <a:cubicBezTo>
                    <a:pt x="30" y="72"/>
                    <a:pt x="30" y="71"/>
                    <a:pt x="30" y="71"/>
                  </a:cubicBezTo>
                  <a:cubicBezTo>
                    <a:pt x="19" y="68"/>
                    <a:pt x="9" y="58"/>
                    <a:pt x="7" y="47"/>
                  </a:cubicBezTo>
                  <a:close/>
                </a:path>
              </a:pathLst>
            </a:custGeom>
            <a:solidFill>
              <a:schemeClr val="accent6"/>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39" name="Freeform: Shape 24"/>
            <p:cNvSpPr/>
            <p:nvPr/>
          </p:nvSpPr>
          <p:spPr>
            <a:xfrm>
              <a:off x="7952754" y="3994423"/>
              <a:ext cx="478284" cy="448409"/>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accent2"/>
            </a:solidFill>
            <a:ln w="12700" cap="flat">
              <a:noFill/>
              <a:miter lim="400000"/>
            </a:ln>
            <a:effectLst/>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grpSp>
      <p:sp>
        <p:nvSpPr>
          <p:cNvPr id="45" name="išľíďè"/>
          <p:cNvSpPr/>
          <p:nvPr/>
        </p:nvSpPr>
        <p:spPr bwMode="auto">
          <a:xfrm>
            <a:off x="8641284" y="1554110"/>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实用主义</a:t>
            </a:r>
          </a:p>
        </p:txBody>
      </p:sp>
      <p:sp>
        <p:nvSpPr>
          <p:cNvPr id="47" name="išľíďè"/>
          <p:cNvSpPr/>
          <p:nvPr/>
        </p:nvSpPr>
        <p:spPr bwMode="auto">
          <a:xfrm>
            <a:off x="8586456" y="2619312"/>
            <a:ext cx="2696534"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重视效率，同时也希望获取的资源合规</a:t>
            </a:r>
          </a:p>
        </p:txBody>
      </p:sp>
      <p:sp>
        <p:nvSpPr>
          <p:cNvPr id="49" name="išľíďè"/>
          <p:cNvSpPr/>
          <p:nvPr/>
        </p:nvSpPr>
        <p:spPr bwMode="auto">
          <a:xfrm>
            <a:off x="8666403" y="3911741"/>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愿意与同行交流，乐于分享成果</a:t>
            </a:r>
          </a:p>
        </p:txBody>
      </p:sp>
      <p:sp>
        <p:nvSpPr>
          <p:cNvPr id="51" name="išľíďè"/>
          <p:cNvSpPr/>
          <p:nvPr/>
        </p:nvSpPr>
        <p:spPr bwMode="auto">
          <a:xfrm>
            <a:off x="8666403" y="5088710"/>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保护劳动成果，尊重个人隐私</a:t>
            </a:r>
          </a:p>
        </p:txBody>
      </p:sp>
      <p:sp>
        <p:nvSpPr>
          <p:cNvPr id="2" name="标题 1"/>
          <p:cNvSpPr>
            <a:spLocks noGrp="1"/>
          </p:cNvSpPr>
          <p:nvPr>
            <p:ph type="title"/>
          </p:nvPr>
        </p:nvSpPr>
        <p:spPr/>
        <p:txBody>
          <a:bodyPr>
            <a:normAutofit/>
          </a:bodyPr>
          <a:lstStyle/>
          <a:p>
            <a:pPr algn="ctr"/>
            <a:r>
              <a:rPr lang="zh-CN" altLang="en-US" sz="3200" dirty="0">
                <a:solidFill>
                  <a:schemeClr val="bg1"/>
                </a:solidFill>
                <a:latin typeface="站酷小薇LOGO体" panose="02010600010101010101" pitchFamily="50" charset="-122"/>
                <a:ea typeface="站酷小薇LOGO体" panose="02010600010101010101" pitchFamily="50" charset="-122"/>
              </a:rPr>
              <a:t>我们的用户是谁？</a:t>
            </a:r>
          </a:p>
        </p:txBody>
      </p:sp>
      <p:pic>
        <p:nvPicPr>
          <p:cNvPr id="53" name="图片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6" y="0"/>
            <a:ext cx="6858000" cy="6858000"/>
          </a:xfrm>
          <a:prstGeom prst="rect">
            <a:avLst/>
          </a:prstGeom>
        </p:spPr>
      </p:pic>
      <p:pic>
        <p:nvPicPr>
          <p:cNvPr id="54" name="图片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092440" y="-79468"/>
            <a:ext cx="6858000" cy="6858000"/>
          </a:xfrm>
          <a:prstGeom prst="rect">
            <a:avLst/>
          </a:prstGeom>
        </p:spPr>
      </p:pic>
      <p:pic>
        <p:nvPicPr>
          <p:cNvPr id="1028" name="Picture 4">
            <a:extLst>
              <a:ext uri="{FF2B5EF4-FFF2-40B4-BE49-F238E27FC236}">
                <a16:creationId xmlns:a16="http://schemas.microsoft.com/office/drawing/2014/main" id="{597F70C3-B013-434E-ACF7-DFB8D55A1A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6980" y="1491983"/>
            <a:ext cx="581488" cy="5814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3AE49DB-6328-4466-A1D1-8C46CCE429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6980" y="2649616"/>
            <a:ext cx="581488" cy="5814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E0F162A-BB3E-42F2-8891-35AC809A82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6510" y="3888436"/>
            <a:ext cx="581488" cy="5814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88C1009-43A1-41A4-8360-D29DD0428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6459" y="5027792"/>
            <a:ext cx="581488" cy="58148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151483C7-3A88-418B-8FB3-C60E668106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9546" y="22227"/>
            <a:ext cx="2000094" cy="600028"/>
          </a:xfrm>
          <a:prstGeom prst="rect">
            <a:avLst/>
          </a:prstGeom>
        </p:spPr>
      </p:pic>
    </p:spTree>
    <p:extLst>
      <p:ext uri="{BB962C8B-B14F-4D97-AF65-F5344CB8AC3E}">
        <p14:creationId xmlns:p14="http://schemas.microsoft.com/office/powerpoint/2010/main" val="35273629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down)">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386873" y="3297533"/>
            <a:ext cx="2168440" cy="682511"/>
          </a:xfrm>
          <a:prstGeom prst="rect">
            <a:avLst/>
          </a:prstGeom>
          <a:noFill/>
        </p:spPr>
        <p:txBody>
          <a:bodyPr wrap="none">
            <a:normAutofit/>
          </a:bodyPr>
          <a:lstStyle/>
          <a:p>
            <a:pPr algn="ctr"/>
            <a:r>
              <a:rPr lang="zh-CN" altLang="en-US" sz="3200" dirty="0">
                <a:solidFill>
                  <a:schemeClr val="bg1"/>
                </a:solidFill>
                <a:latin typeface="站酷小薇LOGO体" panose="02010600010101010101" pitchFamily="50" charset="-122"/>
                <a:ea typeface="站酷小薇LOGO体" panose="02010600010101010101" pitchFamily="50" charset="-122"/>
              </a:rPr>
              <a:t>开发者角度</a:t>
            </a:r>
          </a:p>
        </p:txBody>
      </p:sp>
      <p:grpSp>
        <p:nvGrpSpPr>
          <p:cNvPr id="7" name="Group 1"/>
          <p:cNvGrpSpPr/>
          <p:nvPr/>
        </p:nvGrpSpPr>
        <p:grpSpPr>
          <a:xfrm>
            <a:off x="2553245" y="1175317"/>
            <a:ext cx="5918683" cy="4735020"/>
            <a:chOff x="2838056" y="1250264"/>
            <a:chExt cx="5918683" cy="4735020"/>
          </a:xfrm>
        </p:grpSpPr>
        <p:sp>
          <p:nvSpPr>
            <p:cNvPr id="11" name="Rectangle 49"/>
            <p:cNvSpPr/>
            <p:nvPr/>
          </p:nvSpPr>
          <p:spPr bwMode="auto">
            <a:xfrm>
              <a:off x="6349088" y="4836487"/>
              <a:ext cx="1819791" cy="1148797"/>
            </a:xfrm>
            <a:prstGeom prst="rect">
              <a:avLst/>
            </a:prstGeom>
            <a:solidFill>
              <a:schemeClr val="accent4"/>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2" name="Rectangle 50"/>
            <p:cNvSpPr/>
            <p:nvPr/>
          </p:nvSpPr>
          <p:spPr bwMode="auto">
            <a:xfrm>
              <a:off x="3868940" y="3816551"/>
              <a:ext cx="1380701" cy="172731"/>
            </a:xfrm>
            <a:prstGeom prst="rect">
              <a:avLst/>
            </a:prstGeom>
            <a:solidFill>
              <a:schemeClr val="accent4"/>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3" name="Freeform: Shape 51"/>
            <p:cNvSpPr/>
            <p:nvPr/>
          </p:nvSpPr>
          <p:spPr bwMode="auto">
            <a:xfrm>
              <a:off x="5249642" y="3816551"/>
              <a:ext cx="1099447" cy="2168733"/>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4">
                <a:lumMod val="60000"/>
                <a:lumOff val="40000"/>
                <a:alpha val="82000"/>
              </a:schemeClr>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4" name="Oval 52"/>
            <p:cNvSpPr/>
            <p:nvPr/>
          </p:nvSpPr>
          <p:spPr>
            <a:xfrm flipH="1">
              <a:off x="7607942" y="4836486"/>
              <a:ext cx="1148797" cy="1148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5" name="Oval 48"/>
            <p:cNvSpPr/>
            <p:nvPr/>
          </p:nvSpPr>
          <p:spPr>
            <a:xfrm flipH="1">
              <a:off x="7733289" y="4964175"/>
              <a:ext cx="898105" cy="898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6" name="Rectangle 43"/>
            <p:cNvSpPr/>
            <p:nvPr/>
          </p:nvSpPr>
          <p:spPr bwMode="auto">
            <a:xfrm>
              <a:off x="6349088" y="3643820"/>
              <a:ext cx="1819791" cy="1148796"/>
            </a:xfrm>
            <a:prstGeom prst="rect">
              <a:avLst/>
            </a:prstGeom>
            <a:solidFill>
              <a:schemeClr val="accent2"/>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7" name="Rectangle 44"/>
            <p:cNvSpPr/>
            <p:nvPr/>
          </p:nvSpPr>
          <p:spPr bwMode="auto">
            <a:xfrm>
              <a:off x="3868940" y="3624629"/>
              <a:ext cx="1380701" cy="178214"/>
            </a:xfrm>
            <a:prstGeom prst="rect">
              <a:avLst/>
            </a:prstGeom>
            <a:solidFill>
              <a:schemeClr val="accent2"/>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8" name="Freeform: Shape 45"/>
            <p:cNvSpPr/>
            <p:nvPr/>
          </p:nvSpPr>
          <p:spPr bwMode="auto">
            <a:xfrm>
              <a:off x="5249642" y="3624629"/>
              <a:ext cx="1099447" cy="1167990"/>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2">
                <a:lumMod val="60000"/>
                <a:lumOff val="40000"/>
                <a:alpha val="82000"/>
              </a:schemeClr>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19" name="Oval 46"/>
            <p:cNvSpPr/>
            <p:nvPr/>
          </p:nvSpPr>
          <p:spPr>
            <a:xfrm flipH="1">
              <a:off x="7607942" y="3644301"/>
              <a:ext cx="1148797" cy="11487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1" name="Rectangle 37"/>
            <p:cNvSpPr/>
            <p:nvPr/>
          </p:nvSpPr>
          <p:spPr bwMode="auto">
            <a:xfrm>
              <a:off x="6349088" y="2448413"/>
              <a:ext cx="1819791" cy="1146055"/>
            </a:xfrm>
            <a:prstGeom prst="rect">
              <a:avLst/>
            </a:prstGeom>
            <a:solidFill>
              <a:schemeClr val="accent1"/>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2" name="Rectangle 38"/>
            <p:cNvSpPr/>
            <p:nvPr/>
          </p:nvSpPr>
          <p:spPr bwMode="auto">
            <a:xfrm>
              <a:off x="3868940" y="3438190"/>
              <a:ext cx="1380701" cy="172731"/>
            </a:xfrm>
            <a:prstGeom prst="rect">
              <a:avLst/>
            </a:prstGeom>
            <a:solidFill>
              <a:schemeClr val="accent1"/>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3" name="Freeform: Shape 39"/>
            <p:cNvSpPr/>
            <p:nvPr/>
          </p:nvSpPr>
          <p:spPr bwMode="auto">
            <a:xfrm>
              <a:off x="5249642" y="2448413"/>
              <a:ext cx="1099447" cy="1162506"/>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1">
                <a:lumMod val="60000"/>
                <a:lumOff val="40000"/>
                <a:alpha val="82000"/>
              </a:schemeClr>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4" name="Oval 40"/>
            <p:cNvSpPr/>
            <p:nvPr/>
          </p:nvSpPr>
          <p:spPr>
            <a:xfrm flipH="1">
              <a:off x="7607942" y="2451998"/>
              <a:ext cx="1148797" cy="1148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6" name="Rectangle 31"/>
            <p:cNvSpPr/>
            <p:nvPr/>
          </p:nvSpPr>
          <p:spPr bwMode="auto">
            <a:xfrm>
              <a:off x="6349088" y="1250264"/>
              <a:ext cx="1819791" cy="1148796"/>
            </a:xfrm>
            <a:prstGeom prst="rect">
              <a:avLst/>
            </a:prstGeom>
            <a:solidFill>
              <a:schemeClr val="accent3"/>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7" name="Rectangle 32"/>
            <p:cNvSpPr/>
            <p:nvPr/>
          </p:nvSpPr>
          <p:spPr bwMode="auto">
            <a:xfrm>
              <a:off x="3868940" y="3251748"/>
              <a:ext cx="1380701" cy="172731"/>
            </a:xfrm>
            <a:prstGeom prst="rect">
              <a:avLst/>
            </a:prstGeom>
            <a:solidFill>
              <a:schemeClr val="accent3"/>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8" name="Freeform: Shape 33"/>
            <p:cNvSpPr/>
            <p:nvPr/>
          </p:nvSpPr>
          <p:spPr bwMode="auto">
            <a:xfrm>
              <a:off x="5249642" y="1250264"/>
              <a:ext cx="1099447" cy="2174215"/>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chemeClr val="accent3">
                <a:lumMod val="40000"/>
                <a:lumOff val="60000"/>
                <a:alpha val="82000"/>
              </a:schemeClr>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29" name="Oval 34"/>
            <p:cNvSpPr/>
            <p:nvPr/>
          </p:nvSpPr>
          <p:spPr>
            <a:xfrm flipH="1">
              <a:off x="7607942" y="1250264"/>
              <a:ext cx="1148797" cy="1148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30" name="Oval 30"/>
            <p:cNvSpPr/>
            <p:nvPr/>
          </p:nvSpPr>
          <p:spPr>
            <a:xfrm flipH="1">
              <a:off x="7733289" y="1372390"/>
              <a:ext cx="898105" cy="898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31" name="TextBox 16"/>
            <p:cNvSpPr txBox="1"/>
            <p:nvPr/>
          </p:nvSpPr>
          <p:spPr>
            <a:xfrm flipH="1">
              <a:off x="6479712" y="1592796"/>
              <a:ext cx="1460604" cy="558289"/>
            </a:xfrm>
            <a:prstGeom prst="rect">
              <a:avLst/>
            </a:prstGeom>
          </p:spPr>
          <p:txBody>
            <a:bodyPr wrap="none" lIns="0" tIns="0" rIns="0" bIns="0" anchor="ctr">
              <a:normAutofit/>
            </a:bodyPr>
            <a:lstStyle/>
            <a:p>
              <a:r>
                <a:rPr lang="zh-CN" altLang="en-US" sz="1600" b="1" dirty="0">
                  <a:solidFill>
                    <a:schemeClr val="bg1"/>
                  </a:solidFill>
                  <a:latin typeface="站酷小薇LOGO体" panose="02010600010101010101" pitchFamily="50" charset="-122"/>
                  <a:ea typeface="站酷小薇LOGO体" panose="02010600010101010101" pitchFamily="50" charset="-122"/>
                </a:rPr>
                <a:t>大三学生</a:t>
              </a:r>
            </a:p>
          </p:txBody>
        </p:sp>
        <p:sp>
          <p:nvSpPr>
            <p:cNvPr id="32" name="TextBox 17"/>
            <p:cNvSpPr txBox="1"/>
            <p:nvPr/>
          </p:nvSpPr>
          <p:spPr>
            <a:xfrm flipH="1">
              <a:off x="6479712" y="2772593"/>
              <a:ext cx="1440183" cy="558289"/>
            </a:xfrm>
            <a:prstGeom prst="rect">
              <a:avLst/>
            </a:prstGeom>
          </p:spPr>
          <p:txBody>
            <a:bodyPr wrap="none" lIns="0" tIns="0" rIns="0" bIns="0" anchor="ctr">
              <a:normAutofit/>
            </a:bodyPr>
            <a:lstStyle/>
            <a:p>
              <a:r>
                <a:rPr lang="zh-CN" altLang="en-US" sz="1600" b="1" dirty="0">
                  <a:solidFill>
                    <a:schemeClr val="bg1"/>
                  </a:solidFill>
                  <a:latin typeface="站酷小薇LOGO体" panose="02010600010101010101" pitchFamily="50" charset="-122"/>
                  <a:ea typeface="站酷小薇LOGO体" panose="02010600010101010101" pitchFamily="50" charset="-122"/>
                </a:rPr>
                <a:t>有限的时间</a:t>
              </a:r>
            </a:p>
          </p:txBody>
        </p:sp>
        <p:sp>
          <p:nvSpPr>
            <p:cNvPr id="33" name="TextBox 18"/>
            <p:cNvSpPr txBox="1"/>
            <p:nvPr/>
          </p:nvSpPr>
          <p:spPr>
            <a:xfrm flipH="1">
              <a:off x="6479712" y="3963864"/>
              <a:ext cx="1460604" cy="558289"/>
            </a:xfrm>
            <a:prstGeom prst="rect">
              <a:avLst/>
            </a:prstGeom>
          </p:spPr>
          <p:txBody>
            <a:bodyPr wrap="none" lIns="0" tIns="0" rIns="0" bIns="0" anchor="ctr">
              <a:normAutofit/>
            </a:bodyPr>
            <a:lstStyle/>
            <a:p>
              <a:r>
                <a:rPr lang="zh-CN" altLang="en-US" sz="1600" b="1" dirty="0">
                  <a:solidFill>
                    <a:schemeClr val="bg1"/>
                  </a:solidFill>
                  <a:latin typeface="站酷小薇LOGO体" panose="02010600010101010101" pitchFamily="50" charset="-122"/>
                  <a:ea typeface="站酷小薇LOGO体" panose="02010600010101010101" pitchFamily="50" charset="-122"/>
                </a:rPr>
                <a:t>有限的经费</a:t>
              </a:r>
            </a:p>
          </p:txBody>
        </p:sp>
        <p:sp>
          <p:nvSpPr>
            <p:cNvPr id="34" name="TextBox 19"/>
            <p:cNvSpPr txBox="1"/>
            <p:nvPr/>
          </p:nvSpPr>
          <p:spPr>
            <a:xfrm flipH="1">
              <a:off x="6479710" y="5143662"/>
              <a:ext cx="1600190" cy="558289"/>
            </a:xfrm>
            <a:prstGeom prst="rect">
              <a:avLst/>
            </a:prstGeom>
          </p:spPr>
          <p:txBody>
            <a:bodyPr wrap="none" lIns="0" tIns="0" rIns="0" bIns="0" anchor="ctr">
              <a:normAutofit/>
            </a:bodyPr>
            <a:lstStyle/>
            <a:p>
              <a:r>
                <a:rPr lang="zh-CN" altLang="en-US" sz="1600" b="1" dirty="0">
                  <a:solidFill>
                    <a:schemeClr val="bg1"/>
                  </a:solidFill>
                  <a:latin typeface="站酷小薇LOGO体" panose="02010600010101010101" pitchFamily="50" charset="-122"/>
                  <a:ea typeface="站酷小薇LOGO体" panose="02010600010101010101" pitchFamily="50" charset="-122"/>
                </a:rPr>
                <a:t>开发人数少</a:t>
              </a:r>
            </a:p>
          </p:txBody>
        </p:sp>
        <p:sp>
          <p:nvSpPr>
            <p:cNvPr id="35" name="Freeform: Shape 27"/>
            <p:cNvSpPr/>
            <p:nvPr/>
          </p:nvSpPr>
          <p:spPr bwMode="auto">
            <a:xfrm rot="5400000" flipH="1">
              <a:off x="2528593" y="3054971"/>
              <a:ext cx="1755662" cy="1136735"/>
            </a:xfrm>
            <a:custGeom>
              <a:avLst/>
              <a:gdLst>
                <a:gd name="T0" fmla="*/ 260 w 520"/>
                <a:gd name="T1" fmla="*/ 261 h 261"/>
                <a:gd name="T2" fmla="*/ 0 w 520"/>
                <a:gd name="T3" fmla="*/ 0 h 261"/>
                <a:gd name="T4" fmla="*/ 520 w 520"/>
                <a:gd name="T5" fmla="*/ 0 h 261"/>
                <a:gd name="T6" fmla="*/ 260 w 520"/>
                <a:gd name="T7" fmla="*/ 261 h 261"/>
              </a:gdLst>
              <a:ahLst/>
              <a:cxnLst>
                <a:cxn ang="0">
                  <a:pos x="T0" y="T1"/>
                </a:cxn>
                <a:cxn ang="0">
                  <a:pos x="T2" y="T3"/>
                </a:cxn>
                <a:cxn ang="0">
                  <a:pos x="T4" y="T5"/>
                </a:cxn>
                <a:cxn ang="0">
                  <a:pos x="T6" y="T7"/>
                </a:cxn>
              </a:cxnLst>
              <a:rect l="0" t="0" r="r" b="b"/>
              <a:pathLst>
                <a:path w="520" h="261">
                  <a:moveTo>
                    <a:pt x="260" y="261"/>
                  </a:moveTo>
                  <a:lnTo>
                    <a:pt x="0" y="0"/>
                  </a:lnTo>
                  <a:lnTo>
                    <a:pt x="520" y="0"/>
                  </a:lnTo>
                  <a:lnTo>
                    <a:pt x="260" y="261"/>
                  </a:lnTo>
                  <a:close/>
                </a:path>
              </a:pathLst>
            </a:custGeom>
            <a:solidFill>
              <a:schemeClr val="accent6"/>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36" name="Freeform: Shape 21"/>
            <p:cNvSpPr/>
            <p:nvPr/>
          </p:nvSpPr>
          <p:spPr bwMode="auto">
            <a:xfrm>
              <a:off x="7919897" y="2729947"/>
              <a:ext cx="542861" cy="566721"/>
            </a:xfrm>
            <a:custGeom>
              <a:avLst/>
              <a:gdLst>
                <a:gd name="T0" fmla="*/ 3 w 77"/>
                <a:gd name="T1" fmla="*/ 30 h 77"/>
                <a:gd name="T2" fmla="*/ 30 w 77"/>
                <a:gd name="T3" fmla="*/ 5 h 77"/>
                <a:gd name="T4" fmla="*/ 7 w 77"/>
                <a:gd name="T5" fmla="*/ 31 h 77"/>
                <a:gd name="T6" fmla="*/ 71 w 77"/>
                <a:gd name="T7" fmla="*/ 31 h 77"/>
                <a:gd name="T8" fmla="*/ 74 w 77"/>
                <a:gd name="T9" fmla="*/ 30 h 77"/>
                <a:gd name="T10" fmla="*/ 47 w 77"/>
                <a:gd name="T11" fmla="*/ 5 h 77"/>
                <a:gd name="T12" fmla="*/ 71 w 77"/>
                <a:gd name="T13" fmla="*/ 31 h 77"/>
                <a:gd name="T14" fmla="*/ 72 w 77"/>
                <a:gd name="T15" fmla="*/ 43 h 77"/>
                <a:gd name="T16" fmla="*/ 61 w 77"/>
                <a:gd name="T17" fmla="*/ 40 h 77"/>
                <a:gd name="T18" fmla="*/ 55 w 77"/>
                <a:gd name="T19" fmla="*/ 61 h 77"/>
                <a:gd name="T20" fmla="*/ 40 w 77"/>
                <a:gd name="T21" fmla="*/ 68 h 77"/>
                <a:gd name="T22" fmla="*/ 39 w 77"/>
                <a:gd name="T23" fmla="*/ 77 h 77"/>
                <a:gd name="T24" fmla="*/ 38 w 77"/>
                <a:gd name="T25" fmla="*/ 68 h 77"/>
                <a:gd name="T26" fmla="*/ 22 w 77"/>
                <a:gd name="T27" fmla="*/ 61 h 77"/>
                <a:gd name="T28" fmla="*/ 16 w 77"/>
                <a:gd name="T29" fmla="*/ 40 h 77"/>
                <a:gd name="T30" fmla="*/ 5 w 77"/>
                <a:gd name="T31" fmla="*/ 43 h 77"/>
                <a:gd name="T32" fmla="*/ 5 w 77"/>
                <a:gd name="T33" fmla="*/ 34 h 77"/>
                <a:gd name="T34" fmla="*/ 16 w 77"/>
                <a:gd name="T35" fmla="*/ 38 h 77"/>
                <a:gd name="T36" fmla="*/ 22 w 77"/>
                <a:gd name="T37" fmla="*/ 16 h 77"/>
                <a:gd name="T38" fmla="*/ 38 w 77"/>
                <a:gd name="T39" fmla="*/ 9 h 77"/>
                <a:gd name="T40" fmla="*/ 39 w 77"/>
                <a:gd name="T41" fmla="*/ 0 h 77"/>
                <a:gd name="T42" fmla="*/ 40 w 77"/>
                <a:gd name="T43" fmla="*/ 9 h 77"/>
                <a:gd name="T44" fmla="*/ 55 w 77"/>
                <a:gd name="T45" fmla="*/ 16 h 77"/>
                <a:gd name="T46" fmla="*/ 61 w 77"/>
                <a:gd name="T47" fmla="*/ 38 h 77"/>
                <a:gd name="T48" fmla="*/ 72 w 77"/>
                <a:gd name="T49" fmla="*/ 34 h 77"/>
                <a:gd name="T50" fmla="*/ 39 w 77"/>
                <a:gd name="T51" fmla="*/ 8 h 77"/>
                <a:gd name="T52" fmla="*/ 39 w 77"/>
                <a:gd name="T53" fmla="*/ 2 h 77"/>
                <a:gd name="T54" fmla="*/ 39 w 77"/>
                <a:gd name="T55" fmla="*/ 8 h 77"/>
                <a:gd name="T56" fmla="*/ 5 w 77"/>
                <a:gd name="T57" fmla="*/ 36 h 77"/>
                <a:gd name="T58" fmla="*/ 5 w 77"/>
                <a:gd name="T59" fmla="*/ 41 h 77"/>
                <a:gd name="T60" fmla="*/ 39 w 77"/>
                <a:gd name="T61" fmla="*/ 70 h 77"/>
                <a:gd name="T62" fmla="*/ 39 w 77"/>
                <a:gd name="T63" fmla="*/ 75 h 77"/>
                <a:gd name="T64" fmla="*/ 39 w 77"/>
                <a:gd name="T65" fmla="*/ 70 h 77"/>
                <a:gd name="T66" fmla="*/ 52 w 77"/>
                <a:gd name="T67" fmla="*/ 47 h 77"/>
                <a:gd name="T68" fmla="*/ 42 w 77"/>
                <a:gd name="T69" fmla="*/ 39 h 77"/>
                <a:gd name="T70" fmla="*/ 46 w 77"/>
                <a:gd name="T71" fmla="*/ 33 h 77"/>
                <a:gd name="T72" fmla="*/ 45 w 77"/>
                <a:gd name="T73" fmla="*/ 30 h 77"/>
                <a:gd name="T74" fmla="*/ 32 w 77"/>
                <a:gd name="T75" fmla="*/ 30 h 77"/>
                <a:gd name="T76" fmla="*/ 31 w 77"/>
                <a:gd name="T77" fmla="*/ 33 h 77"/>
                <a:gd name="T78" fmla="*/ 35 w 77"/>
                <a:gd name="T79" fmla="*/ 39 h 77"/>
                <a:gd name="T80" fmla="*/ 25 w 77"/>
                <a:gd name="T81" fmla="*/ 47 h 77"/>
                <a:gd name="T82" fmla="*/ 55 w 77"/>
                <a:gd name="T83" fmla="*/ 54 h 77"/>
                <a:gd name="T84" fmla="*/ 72 w 77"/>
                <a:gd name="T85" fmla="*/ 36 h 77"/>
                <a:gd name="T86" fmla="*/ 72 w 77"/>
                <a:gd name="T87" fmla="*/ 41 h 77"/>
                <a:gd name="T88" fmla="*/ 71 w 77"/>
                <a:gd name="T89" fmla="*/ 47 h 77"/>
                <a:gd name="T90" fmla="*/ 47 w 77"/>
                <a:gd name="T91" fmla="*/ 73 h 77"/>
                <a:gd name="T92" fmla="*/ 74 w 77"/>
                <a:gd name="T93" fmla="*/ 47 h 77"/>
                <a:gd name="T94" fmla="*/ 71 w 77"/>
                <a:gd name="T95" fmla="*/ 47 h 77"/>
                <a:gd name="T96" fmla="*/ 5 w 77"/>
                <a:gd name="T97" fmla="*/ 47 h 77"/>
                <a:gd name="T98" fmla="*/ 30 w 77"/>
                <a:gd name="T99" fmla="*/ 74 h 77"/>
                <a:gd name="T100" fmla="*/ 30 w 77"/>
                <a:gd name="T101" fmla="*/ 7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77">
                  <a:moveTo>
                    <a:pt x="5" y="30"/>
                  </a:moveTo>
                  <a:cubicBezTo>
                    <a:pt x="4" y="30"/>
                    <a:pt x="4" y="30"/>
                    <a:pt x="3" y="30"/>
                  </a:cubicBezTo>
                  <a:cubicBezTo>
                    <a:pt x="7" y="17"/>
                    <a:pt x="17" y="7"/>
                    <a:pt x="30" y="4"/>
                  </a:cubicBezTo>
                  <a:cubicBezTo>
                    <a:pt x="30" y="4"/>
                    <a:pt x="30" y="4"/>
                    <a:pt x="30" y="5"/>
                  </a:cubicBezTo>
                  <a:cubicBezTo>
                    <a:pt x="30" y="5"/>
                    <a:pt x="30" y="6"/>
                    <a:pt x="30" y="7"/>
                  </a:cubicBezTo>
                  <a:cubicBezTo>
                    <a:pt x="19" y="10"/>
                    <a:pt x="9" y="19"/>
                    <a:pt x="7" y="31"/>
                  </a:cubicBezTo>
                  <a:cubicBezTo>
                    <a:pt x="6" y="30"/>
                    <a:pt x="5" y="30"/>
                    <a:pt x="5" y="30"/>
                  </a:cubicBezTo>
                  <a:close/>
                  <a:moveTo>
                    <a:pt x="71" y="31"/>
                  </a:moveTo>
                  <a:cubicBezTo>
                    <a:pt x="71" y="30"/>
                    <a:pt x="72" y="30"/>
                    <a:pt x="72" y="30"/>
                  </a:cubicBezTo>
                  <a:cubicBezTo>
                    <a:pt x="73" y="30"/>
                    <a:pt x="73" y="30"/>
                    <a:pt x="74" y="30"/>
                  </a:cubicBezTo>
                  <a:cubicBezTo>
                    <a:pt x="70" y="17"/>
                    <a:pt x="60" y="7"/>
                    <a:pt x="47" y="4"/>
                  </a:cubicBezTo>
                  <a:cubicBezTo>
                    <a:pt x="47" y="4"/>
                    <a:pt x="47" y="4"/>
                    <a:pt x="47" y="5"/>
                  </a:cubicBezTo>
                  <a:cubicBezTo>
                    <a:pt x="47" y="5"/>
                    <a:pt x="47" y="6"/>
                    <a:pt x="47" y="7"/>
                  </a:cubicBezTo>
                  <a:cubicBezTo>
                    <a:pt x="58" y="10"/>
                    <a:pt x="68" y="19"/>
                    <a:pt x="71" y="31"/>
                  </a:cubicBezTo>
                  <a:close/>
                  <a:moveTo>
                    <a:pt x="77" y="39"/>
                  </a:moveTo>
                  <a:cubicBezTo>
                    <a:pt x="77" y="41"/>
                    <a:pt x="75" y="43"/>
                    <a:pt x="72" y="43"/>
                  </a:cubicBezTo>
                  <a:cubicBezTo>
                    <a:pt x="70" y="43"/>
                    <a:pt x="68" y="42"/>
                    <a:pt x="68" y="40"/>
                  </a:cubicBezTo>
                  <a:cubicBezTo>
                    <a:pt x="61" y="40"/>
                    <a:pt x="61" y="40"/>
                    <a:pt x="61" y="40"/>
                  </a:cubicBezTo>
                  <a:cubicBezTo>
                    <a:pt x="61" y="55"/>
                    <a:pt x="61" y="55"/>
                    <a:pt x="61" y="55"/>
                  </a:cubicBezTo>
                  <a:cubicBezTo>
                    <a:pt x="61" y="58"/>
                    <a:pt x="58" y="61"/>
                    <a:pt x="55" y="61"/>
                  </a:cubicBezTo>
                  <a:cubicBezTo>
                    <a:pt x="40" y="61"/>
                    <a:pt x="40" y="61"/>
                    <a:pt x="40" y="61"/>
                  </a:cubicBezTo>
                  <a:cubicBezTo>
                    <a:pt x="40" y="68"/>
                    <a:pt x="40" y="68"/>
                    <a:pt x="40" y="68"/>
                  </a:cubicBezTo>
                  <a:cubicBezTo>
                    <a:pt x="42" y="68"/>
                    <a:pt x="43" y="70"/>
                    <a:pt x="43" y="73"/>
                  </a:cubicBezTo>
                  <a:cubicBezTo>
                    <a:pt x="43" y="75"/>
                    <a:pt x="41" y="77"/>
                    <a:pt x="39" y="77"/>
                  </a:cubicBezTo>
                  <a:cubicBezTo>
                    <a:pt x="36" y="77"/>
                    <a:pt x="34" y="75"/>
                    <a:pt x="34" y="73"/>
                  </a:cubicBezTo>
                  <a:cubicBezTo>
                    <a:pt x="34" y="70"/>
                    <a:pt x="35" y="68"/>
                    <a:pt x="38" y="68"/>
                  </a:cubicBezTo>
                  <a:cubicBezTo>
                    <a:pt x="38" y="61"/>
                    <a:pt x="38" y="61"/>
                    <a:pt x="38" y="61"/>
                  </a:cubicBezTo>
                  <a:cubicBezTo>
                    <a:pt x="22" y="61"/>
                    <a:pt x="22" y="61"/>
                    <a:pt x="22" y="61"/>
                  </a:cubicBezTo>
                  <a:cubicBezTo>
                    <a:pt x="19" y="61"/>
                    <a:pt x="16" y="58"/>
                    <a:pt x="16" y="55"/>
                  </a:cubicBezTo>
                  <a:cubicBezTo>
                    <a:pt x="16" y="40"/>
                    <a:pt x="16" y="40"/>
                    <a:pt x="16" y="40"/>
                  </a:cubicBezTo>
                  <a:cubicBezTo>
                    <a:pt x="9" y="40"/>
                    <a:pt x="9" y="40"/>
                    <a:pt x="9" y="40"/>
                  </a:cubicBezTo>
                  <a:cubicBezTo>
                    <a:pt x="9" y="42"/>
                    <a:pt x="7" y="43"/>
                    <a:pt x="5" y="43"/>
                  </a:cubicBezTo>
                  <a:cubicBezTo>
                    <a:pt x="2" y="43"/>
                    <a:pt x="0" y="41"/>
                    <a:pt x="0" y="39"/>
                  </a:cubicBezTo>
                  <a:cubicBezTo>
                    <a:pt x="0" y="36"/>
                    <a:pt x="2" y="34"/>
                    <a:pt x="5" y="34"/>
                  </a:cubicBezTo>
                  <a:cubicBezTo>
                    <a:pt x="7" y="34"/>
                    <a:pt x="9" y="36"/>
                    <a:pt x="9" y="38"/>
                  </a:cubicBezTo>
                  <a:cubicBezTo>
                    <a:pt x="16" y="38"/>
                    <a:pt x="16" y="38"/>
                    <a:pt x="16" y="38"/>
                  </a:cubicBezTo>
                  <a:cubicBezTo>
                    <a:pt x="16" y="22"/>
                    <a:pt x="16" y="22"/>
                    <a:pt x="16" y="22"/>
                  </a:cubicBezTo>
                  <a:cubicBezTo>
                    <a:pt x="16" y="19"/>
                    <a:pt x="19" y="16"/>
                    <a:pt x="22" y="16"/>
                  </a:cubicBezTo>
                  <a:cubicBezTo>
                    <a:pt x="38" y="16"/>
                    <a:pt x="38" y="16"/>
                    <a:pt x="38" y="16"/>
                  </a:cubicBezTo>
                  <a:cubicBezTo>
                    <a:pt x="38" y="9"/>
                    <a:pt x="38" y="9"/>
                    <a:pt x="38" y="9"/>
                  </a:cubicBezTo>
                  <a:cubicBezTo>
                    <a:pt x="35" y="9"/>
                    <a:pt x="34" y="7"/>
                    <a:pt x="34" y="5"/>
                  </a:cubicBezTo>
                  <a:cubicBezTo>
                    <a:pt x="34" y="2"/>
                    <a:pt x="36" y="0"/>
                    <a:pt x="39" y="0"/>
                  </a:cubicBezTo>
                  <a:cubicBezTo>
                    <a:pt x="41" y="0"/>
                    <a:pt x="43" y="2"/>
                    <a:pt x="43" y="5"/>
                  </a:cubicBezTo>
                  <a:cubicBezTo>
                    <a:pt x="43" y="7"/>
                    <a:pt x="42" y="9"/>
                    <a:pt x="40" y="9"/>
                  </a:cubicBezTo>
                  <a:cubicBezTo>
                    <a:pt x="40" y="16"/>
                    <a:pt x="40" y="16"/>
                    <a:pt x="40" y="16"/>
                  </a:cubicBezTo>
                  <a:cubicBezTo>
                    <a:pt x="55" y="16"/>
                    <a:pt x="55" y="16"/>
                    <a:pt x="55" y="16"/>
                  </a:cubicBezTo>
                  <a:cubicBezTo>
                    <a:pt x="58" y="16"/>
                    <a:pt x="61" y="19"/>
                    <a:pt x="61" y="22"/>
                  </a:cubicBezTo>
                  <a:cubicBezTo>
                    <a:pt x="61" y="38"/>
                    <a:pt x="61" y="38"/>
                    <a:pt x="61" y="38"/>
                  </a:cubicBezTo>
                  <a:cubicBezTo>
                    <a:pt x="68" y="38"/>
                    <a:pt x="68" y="38"/>
                    <a:pt x="68" y="38"/>
                  </a:cubicBezTo>
                  <a:cubicBezTo>
                    <a:pt x="68" y="36"/>
                    <a:pt x="70" y="34"/>
                    <a:pt x="72" y="34"/>
                  </a:cubicBezTo>
                  <a:cubicBezTo>
                    <a:pt x="75" y="34"/>
                    <a:pt x="77" y="36"/>
                    <a:pt x="77" y="39"/>
                  </a:cubicBezTo>
                  <a:close/>
                  <a:moveTo>
                    <a:pt x="39" y="8"/>
                  </a:moveTo>
                  <a:cubicBezTo>
                    <a:pt x="40" y="8"/>
                    <a:pt x="41" y="6"/>
                    <a:pt x="41" y="5"/>
                  </a:cubicBezTo>
                  <a:cubicBezTo>
                    <a:pt x="41" y="3"/>
                    <a:pt x="40" y="2"/>
                    <a:pt x="39" y="2"/>
                  </a:cubicBezTo>
                  <a:cubicBezTo>
                    <a:pt x="37" y="2"/>
                    <a:pt x="36" y="3"/>
                    <a:pt x="36" y="5"/>
                  </a:cubicBezTo>
                  <a:cubicBezTo>
                    <a:pt x="36" y="6"/>
                    <a:pt x="37" y="8"/>
                    <a:pt x="39" y="8"/>
                  </a:cubicBezTo>
                  <a:close/>
                  <a:moveTo>
                    <a:pt x="7" y="39"/>
                  </a:moveTo>
                  <a:cubicBezTo>
                    <a:pt x="7" y="37"/>
                    <a:pt x="6" y="36"/>
                    <a:pt x="5" y="36"/>
                  </a:cubicBezTo>
                  <a:cubicBezTo>
                    <a:pt x="3" y="36"/>
                    <a:pt x="2" y="37"/>
                    <a:pt x="2" y="39"/>
                  </a:cubicBezTo>
                  <a:cubicBezTo>
                    <a:pt x="2" y="40"/>
                    <a:pt x="3" y="41"/>
                    <a:pt x="5" y="41"/>
                  </a:cubicBezTo>
                  <a:cubicBezTo>
                    <a:pt x="6" y="41"/>
                    <a:pt x="7" y="40"/>
                    <a:pt x="7" y="39"/>
                  </a:cubicBezTo>
                  <a:close/>
                  <a:moveTo>
                    <a:pt x="39" y="70"/>
                  </a:moveTo>
                  <a:cubicBezTo>
                    <a:pt x="37" y="70"/>
                    <a:pt x="36" y="71"/>
                    <a:pt x="36" y="73"/>
                  </a:cubicBezTo>
                  <a:cubicBezTo>
                    <a:pt x="36" y="74"/>
                    <a:pt x="37" y="75"/>
                    <a:pt x="39" y="75"/>
                  </a:cubicBezTo>
                  <a:cubicBezTo>
                    <a:pt x="40" y="75"/>
                    <a:pt x="41" y="74"/>
                    <a:pt x="41" y="73"/>
                  </a:cubicBezTo>
                  <a:cubicBezTo>
                    <a:pt x="41" y="71"/>
                    <a:pt x="40" y="70"/>
                    <a:pt x="39" y="70"/>
                  </a:cubicBezTo>
                  <a:close/>
                  <a:moveTo>
                    <a:pt x="55" y="54"/>
                  </a:moveTo>
                  <a:cubicBezTo>
                    <a:pt x="55" y="54"/>
                    <a:pt x="54" y="49"/>
                    <a:pt x="52" y="47"/>
                  </a:cubicBezTo>
                  <a:cubicBezTo>
                    <a:pt x="51" y="45"/>
                    <a:pt x="44" y="44"/>
                    <a:pt x="43" y="43"/>
                  </a:cubicBezTo>
                  <a:cubicBezTo>
                    <a:pt x="42" y="42"/>
                    <a:pt x="42" y="40"/>
                    <a:pt x="42" y="39"/>
                  </a:cubicBezTo>
                  <a:cubicBezTo>
                    <a:pt x="43" y="38"/>
                    <a:pt x="44" y="37"/>
                    <a:pt x="44" y="35"/>
                  </a:cubicBezTo>
                  <a:cubicBezTo>
                    <a:pt x="45" y="35"/>
                    <a:pt x="45" y="34"/>
                    <a:pt x="46" y="33"/>
                  </a:cubicBezTo>
                  <a:cubicBezTo>
                    <a:pt x="46" y="32"/>
                    <a:pt x="45" y="32"/>
                    <a:pt x="45" y="31"/>
                  </a:cubicBezTo>
                  <a:cubicBezTo>
                    <a:pt x="45" y="31"/>
                    <a:pt x="45" y="31"/>
                    <a:pt x="45" y="30"/>
                  </a:cubicBezTo>
                  <a:cubicBezTo>
                    <a:pt x="45" y="26"/>
                    <a:pt x="42" y="23"/>
                    <a:pt x="39" y="23"/>
                  </a:cubicBezTo>
                  <a:cubicBezTo>
                    <a:pt x="35" y="23"/>
                    <a:pt x="32" y="26"/>
                    <a:pt x="32" y="30"/>
                  </a:cubicBezTo>
                  <a:cubicBezTo>
                    <a:pt x="32" y="31"/>
                    <a:pt x="32" y="31"/>
                    <a:pt x="32" y="31"/>
                  </a:cubicBezTo>
                  <a:cubicBezTo>
                    <a:pt x="32" y="32"/>
                    <a:pt x="31" y="32"/>
                    <a:pt x="31" y="33"/>
                  </a:cubicBezTo>
                  <a:cubicBezTo>
                    <a:pt x="32" y="34"/>
                    <a:pt x="32" y="35"/>
                    <a:pt x="33" y="35"/>
                  </a:cubicBezTo>
                  <a:cubicBezTo>
                    <a:pt x="33" y="37"/>
                    <a:pt x="34" y="38"/>
                    <a:pt x="35" y="39"/>
                  </a:cubicBezTo>
                  <a:cubicBezTo>
                    <a:pt x="35" y="40"/>
                    <a:pt x="35" y="42"/>
                    <a:pt x="34" y="43"/>
                  </a:cubicBezTo>
                  <a:cubicBezTo>
                    <a:pt x="34" y="44"/>
                    <a:pt x="26" y="45"/>
                    <a:pt x="25" y="47"/>
                  </a:cubicBezTo>
                  <a:cubicBezTo>
                    <a:pt x="24" y="49"/>
                    <a:pt x="22" y="54"/>
                    <a:pt x="22" y="54"/>
                  </a:cubicBezTo>
                  <a:lnTo>
                    <a:pt x="55" y="54"/>
                  </a:lnTo>
                  <a:close/>
                  <a:moveTo>
                    <a:pt x="75" y="39"/>
                  </a:moveTo>
                  <a:cubicBezTo>
                    <a:pt x="75" y="37"/>
                    <a:pt x="74" y="36"/>
                    <a:pt x="72" y="36"/>
                  </a:cubicBezTo>
                  <a:cubicBezTo>
                    <a:pt x="71" y="36"/>
                    <a:pt x="70" y="37"/>
                    <a:pt x="70" y="39"/>
                  </a:cubicBezTo>
                  <a:cubicBezTo>
                    <a:pt x="70" y="40"/>
                    <a:pt x="71" y="41"/>
                    <a:pt x="72" y="41"/>
                  </a:cubicBezTo>
                  <a:cubicBezTo>
                    <a:pt x="74" y="41"/>
                    <a:pt x="75" y="40"/>
                    <a:pt x="75" y="39"/>
                  </a:cubicBezTo>
                  <a:close/>
                  <a:moveTo>
                    <a:pt x="71" y="47"/>
                  </a:moveTo>
                  <a:cubicBezTo>
                    <a:pt x="68" y="58"/>
                    <a:pt x="58" y="68"/>
                    <a:pt x="47" y="71"/>
                  </a:cubicBezTo>
                  <a:cubicBezTo>
                    <a:pt x="47" y="71"/>
                    <a:pt x="47" y="72"/>
                    <a:pt x="47" y="73"/>
                  </a:cubicBezTo>
                  <a:cubicBezTo>
                    <a:pt x="47" y="73"/>
                    <a:pt x="47" y="73"/>
                    <a:pt x="47" y="74"/>
                  </a:cubicBezTo>
                  <a:cubicBezTo>
                    <a:pt x="60" y="71"/>
                    <a:pt x="70" y="60"/>
                    <a:pt x="74" y="47"/>
                  </a:cubicBezTo>
                  <a:cubicBezTo>
                    <a:pt x="73" y="47"/>
                    <a:pt x="73" y="47"/>
                    <a:pt x="72" y="47"/>
                  </a:cubicBezTo>
                  <a:cubicBezTo>
                    <a:pt x="72" y="47"/>
                    <a:pt x="71" y="47"/>
                    <a:pt x="71" y="47"/>
                  </a:cubicBezTo>
                  <a:close/>
                  <a:moveTo>
                    <a:pt x="7" y="47"/>
                  </a:moveTo>
                  <a:cubicBezTo>
                    <a:pt x="6" y="47"/>
                    <a:pt x="5" y="47"/>
                    <a:pt x="5" y="47"/>
                  </a:cubicBezTo>
                  <a:cubicBezTo>
                    <a:pt x="4" y="47"/>
                    <a:pt x="4" y="47"/>
                    <a:pt x="3" y="47"/>
                  </a:cubicBezTo>
                  <a:cubicBezTo>
                    <a:pt x="7" y="60"/>
                    <a:pt x="17" y="71"/>
                    <a:pt x="30" y="74"/>
                  </a:cubicBezTo>
                  <a:cubicBezTo>
                    <a:pt x="30" y="73"/>
                    <a:pt x="30" y="73"/>
                    <a:pt x="30" y="73"/>
                  </a:cubicBezTo>
                  <a:cubicBezTo>
                    <a:pt x="30" y="72"/>
                    <a:pt x="30" y="71"/>
                    <a:pt x="30" y="71"/>
                  </a:cubicBezTo>
                  <a:cubicBezTo>
                    <a:pt x="19" y="68"/>
                    <a:pt x="9" y="58"/>
                    <a:pt x="7" y="47"/>
                  </a:cubicBezTo>
                  <a:close/>
                </a:path>
              </a:pathLst>
            </a:custGeom>
            <a:solidFill>
              <a:schemeClr val="accent6"/>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sp>
          <p:nvSpPr>
            <p:cNvPr id="39" name="Freeform: Shape 24"/>
            <p:cNvSpPr/>
            <p:nvPr/>
          </p:nvSpPr>
          <p:spPr>
            <a:xfrm>
              <a:off x="7952754" y="3994423"/>
              <a:ext cx="478284" cy="448409"/>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accent2"/>
            </a:solidFill>
            <a:ln w="12700" cap="flat">
              <a:noFill/>
              <a:miter lim="400000"/>
            </a:ln>
            <a:effectLst/>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endParaRPr>
            </a:p>
          </p:txBody>
        </p:sp>
      </p:grpSp>
      <p:sp>
        <p:nvSpPr>
          <p:cNvPr id="45" name="išľíďè"/>
          <p:cNvSpPr/>
          <p:nvPr/>
        </p:nvSpPr>
        <p:spPr bwMode="auto">
          <a:xfrm>
            <a:off x="8641284" y="1554110"/>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以学习为主，技术不够成熟，较缺乏相关经验</a:t>
            </a:r>
          </a:p>
        </p:txBody>
      </p:sp>
      <p:sp>
        <p:nvSpPr>
          <p:cNvPr id="47" name="išľíďè"/>
          <p:cNvSpPr/>
          <p:nvPr/>
        </p:nvSpPr>
        <p:spPr bwMode="auto">
          <a:xfrm>
            <a:off x="8586456" y="2619312"/>
            <a:ext cx="2696534"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较短的开发周期，时间紧张，同时开发人员还有其他学业任务</a:t>
            </a:r>
          </a:p>
        </p:txBody>
      </p:sp>
      <p:sp>
        <p:nvSpPr>
          <p:cNvPr id="49" name="išľíďè"/>
          <p:cNvSpPr/>
          <p:nvPr/>
        </p:nvSpPr>
        <p:spPr bwMode="auto">
          <a:xfrm>
            <a:off x="8666403" y="3911741"/>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有限的经费，难以支持昂贵的技术与设备</a:t>
            </a:r>
          </a:p>
        </p:txBody>
      </p:sp>
      <p:sp>
        <p:nvSpPr>
          <p:cNvPr id="51" name="išľíďè"/>
          <p:cNvSpPr/>
          <p:nvPr/>
        </p:nvSpPr>
        <p:spPr bwMode="auto">
          <a:xfrm>
            <a:off x="8666403" y="5025145"/>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较少的开发人员，同时缺少团队合作经验</a:t>
            </a:r>
          </a:p>
        </p:txBody>
      </p:sp>
      <p:sp>
        <p:nvSpPr>
          <p:cNvPr id="2" name="标题 1"/>
          <p:cNvSpPr>
            <a:spLocks noGrp="1"/>
          </p:cNvSpPr>
          <p:nvPr>
            <p:ph type="title"/>
          </p:nvPr>
        </p:nvSpPr>
        <p:spPr/>
        <p:txBody>
          <a:bodyPr>
            <a:normAutofit/>
          </a:bodyPr>
          <a:lstStyle/>
          <a:p>
            <a:pPr algn="ctr"/>
            <a:r>
              <a:rPr lang="zh-CN" altLang="en-US" sz="3200" dirty="0">
                <a:solidFill>
                  <a:schemeClr val="bg1"/>
                </a:solidFill>
                <a:latin typeface="站酷小薇LOGO体" panose="02010600010101010101" pitchFamily="50" charset="-122"/>
                <a:ea typeface="站酷小薇LOGO体" panose="02010600010101010101" pitchFamily="50" charset="-122"/>
              </a:rPr>
              <a:t>我们是谁？</a:t>
            </a:r>
          </a:p>
        </p:txBody>
      </p:sp>
      <p:pic>
        <p:nvPicPr>
          <p:cNvPr id="53" name="图片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 y="20608"/>
            <a:ext cx="6858000" cy="6858000"/>
          </a:xfrm>
          <a:prstGeom prst="rect">
            <a:avLst/>
          </a:prstGeom>
        </p:spPr>
      </p:pic>
      <p:pic>
        <p:nvPicPr>
          <p:cNvPr id="54" name="图片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334000" y="0"/>
            <a:ext cx="6858000" cy="6858000"/>
          </a:xfrm>
          <a:prstGeom prst="rect">
            <a:avLst/>
          </a:prstGeom>
        </p:spPr>
      </p:pic>
      <p:pic>
        <p:nvPicPr>
          <p:cNvPr id="1028" name="Picture 4">
            <a:extLst>
              <a:ext uri="{FF2B5EF4-FFF2-40B4-BE49-F238E27FC236}">
                <a16:creationId xmlns:a16="http://schemas.microsoft.com/office/drawing/2014/main" id="{597F70C3-B013-434E-ACF7-DFB8D55A1A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6980" y="1491983"/>
            <a:ext cx="581488" cy="5814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3AE49DB-6328-4466-A1D1-8C46CCE429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6980" y="2649616"/>
            <a:ext cx="581488" cy="5814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E0F162A-BB3E-42F2-8891-35AC809A82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6510" y="3888436"/>
            <a:ext cx="581488" cy="5814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88C1009-43A1-41A4-8360-D29DD0428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6459" y="5027792"/>
            <a:ext cx="581488" cy="58148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48B900E0-AA5E-4E81-AAC5-2C09910513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7877" y="20608"/>
            <a:ext cx="2000094" cy="600028"/>
          </a:xfrm>
          <a:prstGeom prst="rect">
            <a:avLst/>
          </a:prstGeom>
        </p:spPr>
      </p:pic>
    </p:spTree>
    <p:extLst>
      <p:ext uri="{BB962C8B-B14F-4D97-AF65-F5344CB8AC3E}">
        <p14:creationId xmlns:p14="http://schemas.microsoft.com/office/powerpoint/2010/main" val="3625550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down)">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等腰三角形 11"/>
          <p:cNvSpPr/>
          <p:nvPr/>
        </p:nvSpPr>
        <p:spPr>
          <a:xfrm>
            <a:off x="1" y="77047"/>
            <a:ext cx="12143443" cy="678095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p>
        </p:txBody>
      </p:sp>
      <p:sp>
        <p:nvSpPr>
          <p:cNvPr id="25" name="文本框 24"/>
          <p:cNvSpPr txBox="1"/>
          <p:nvPr/>
        </p:nvSpPr>
        <p:spPr>
          <a:xfrm>
            <a:off x="2292952" y="4570785"/>
            <a:ext cx="2133918" cy="584775"/>
          </a:xfrm>
          <a:prstGeom prst="rect">
            <a:avLst/>
          </a:prstGeom>
          <a:noFill/>
        </p:spPr>
        <p:txBody>
          <a:bodyPr wrap="none" rtlCol="0">
            <a:spAutoFit/>
          </a:bodyPr>
          <a:lstStyle/>
          <a:p>
            <a:pPr defTabSz="450203">
              <a:defRPr/>
            </a:pPr>
            <a:r>
              <a:rPr kumimoji="1" lang="zh-CN" altLang="en-US" sz="3200" b="1" kern="0" spc="600" dirty="0">
                <a:solidFill>
                  <a:schemeClr val="tx1">
                    <a:lumMod val="95000"/>
                    <a:lumOff val="5000"/>
                  </a:schemeClr>
                </a:solidFill>
                <a:latin typeface="站酷小薇LOGO体" panose="02010600010101010101" pitchFamily="50" charset="-122"/>
                <a:ea typeface="站酷小薇LOGO体" panose="02010600010101010101" pitchFamily="50" charset="-122"/>
                <a:cs typeface="+mn-ea"/>
                <a:sym typeface="+mn-ea"/>
              </a:rPr>
              <a:t>技术选型</a:t>
            </a:r>
          </a:p>
        </p:txBody>
      </p:sp>
      <p:sp>
        <p:nvSpPr>
          <p:cNvPr id="27" name="文本框 26"/>
          <p:cNvSpPr txBox="1"/>
          <p:nvPr/>
        </p:nvSpPr>
        <p:spPr>
          <a:xfrm>
            <a:off x="926841" y="4570785"/>
            <a:ext cx="1053494" cy="981807"/>
          </a:xfrm>
          <a:prstGeom prst="rect">
            <a:avLst/>
          </a:prstGeom>
          <a:solidFill>
            <a:schemeClr val="tx1">
              <a:lumMod val="85000"/>
              <a:lumOff val="15000"/>
            </a:schemeClr>
          </a:solidFill>
        </p:spPr>
        <p:txBody>
          <a:bodyPr wrap="none" rtlCol="0">
            <a:spAutoFit/>
          </a:bodyPr>
          <a:lstStyle/>
          <a:p>
            <a:r>
              <a:rPr lang="en-US" altLang="zh-CN" sz="5780" dirty="0">
                <a:solidFill>
                  <a:schemeClr val="bg1"/>
                </a:solidFill>
                <a:latin typeface="站酷小薇LOGO体" panose="02010600010101010101" pitchFamily="50" charset="-122"/>
                <a:ea typeface="站酷小薇LOGO体" panose="02010600010101010101" pitchFamily="50" charset="-122"/>
              </a:rPr>
              <a:t>02</a:t>
            </a:r>
            <a:endParaRPr lang="zh-CN" altLang="en-US" sz="5780" dirty="0">
              <a:solidFill>
                <a:schemeClr val="bg1"/>
              </a:solidFill>
              <a:latin typeface="站酷小薇LOGO体" panose="02010600010101010101" pitchFamily="50" charset="-122"/>
              <a:ea typeface="站酷小薇LOGO体" panose="02010600010101010101" pitchFamily="50" charset="-122"/>
            </a:endParaRPr>
          </a:p>
        </p:txBody>
      </p:sp>
      <p:sp>
        <p:nvSpPr>
          <p:cNvPr id="28" name="TextBox 19"/>
          <p:cNvSpPr txBox="1"/>
          <p:nvPr/>
        </p:nvSpPr>
        <p:spPr>
          <a:xfrm>
            <a:off x="2292952" y="5185952"/>
            <a:ext cx="4985147" cy="306366"/>
          </a:xfrm>
          <a:prstGeom prst="rect">
            <a:avLst/>
          </a:prstGeom>
          <a:noFill/>
        </p:spPr>
        <p:txBody>
          <a:bodyPr wrap="square" rtlCol="0">
            <a:spAutoFit/>
          </a:bodyPr>
          <a:lstStyle/>
          <a:p>
            <a:pPr>
              <a:lnSpc>
                <a:spcPct val="150000"/>
              </a:lnSpc>
            </a:pPr>
            <a:r>
              <a:rPr lang="zh-CN" altLang="en-US" sz="1051" spc="395" dirty="0">
                <a:solidFill>
                  <a:schemeClr val="tx1">
                    <a:lumMod val="65000"/>
                    <a:lumOff val="35000"/>
                  </a:schemeClr>
                </a:solidFill>
                <a:latin typeface="站酷小薇LOGO体" panose="02010600010101010101" pitchFamily="50" charset="-122"/>
                <a:ea typeface="站酷小薇LOGO体" panose="02010600010101010101" pitchFamily="50" charset="-122"/>
                <a:cs typeface="Open Sans" pitchFamily="34" charset="0"/>
              </a:rPr>
              <a:t>分享你我的分享</a:t>
            </a:r>
            <a:endParaRPr lang="zh-CN" altLang="en-US" sz="1051" dirty="0">
              <a:latin typeface="站酷小薇LOGO体" panose="02010600010101010101" pitchFamily="50" charset="-122"/>
              <a:ea typeface="站酷小薇LOGO体" panose="02010600010101010101" pitchFamily="50" charset="-122"/>
            </a:endParaRPr>
          </a:p>
        </p:txBody>
      </p:sp>
      <p:pic>
        <p:nvPicPr>
          <p:cNvPr id="9" name="图片 8"/>
          <p:cNvPicPr>
            <a:picLocks noChangeAspect="1"/>
          </p:cNvPicPr>
          <p:nvPr/>
        </p:nvPicPr>
        <p:blipFill>
          <a:blip r:embed="rId3"/>
          <a:stretch>
            <a:fillRect/>
          </a:stretch>
        </p:blipFill>
        <p:spPr>
          <a:xfrm rot="15204543">
            <a:off x="92555" y="-654481"/>
            <a:ext cx="4591452" cy="4591452"/>
          </a:xfrm>
          <a:prstGeom prst="rect">
            <a:avLst/>
          </a:prstGeom>
        </p:spPr>
      </p:pic>
      <p:pic>
        <p:nvPicPr>
          <p:cNvPr id="10" name="图片 9"/>
          <p:cNvPicPr>
            <a:picLocks noChangeAspect="1"/>
          </p:cNvPicPr>
          <p:nvPr/>
        </p:nvPicPr>
        <p:blipFill>
          <a:blip r:embed="rId3"/>
          <a:stretch>
            <a:fillRect/>
          </a:stretch>
        </p:blipFill>
        <p:spPr>
          <a:xfrm rot="15204543">
            <a:off x="8547707" y="3781310"/>
            <a:ext cx="4591452" cy="4591452"/>
          </a:xfrm>
          <a:prstGeom prst="rect">
            <a:avLst/>
          </a:prstGeom>
        </p:spPr>
      </p:pic>
      <p:pic>
        <p:nvPicPr>
          <p:cNvPr id="3" name="图片 2">
            <a:extLst>
              <a:ext uri="{FF2B5EF4-FFF2-40B4-BE49-F238E27FC236}">
                <a16:creationId xmlns:a16="http://schemas.microsoft.com/office/drawing/2014/main" id="{E634C7EB-E6CF-4EB7-9E9D-4391B4697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03485"/>
            <a:ext cx="5143500" cy="1543050"/>
          </a:xfrm>
          <a:prstGeom prst="rect">
            <a:avLst/>
          </a:prstGeom>
        </p:spPr>
      </p:pic>
    </p:spTree>
    <p:extLst>
      <p:ext uri="{BB962C8B-B14F-4D97-AF65-F5344CB8AC3E}">
        <p14:creationId xmlns:p14="http://schemas.microsoft.com/office/powerpoint/2010/main" val="20985194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3370889" y="2241347"/>
            <a:ext cx="863619" cy="3502696"/>
            <a:chOff x="5633797" y="2887893"/>
            <a:chExt cx="863618" cy="3502696"/>
          </a:xfrm>
        </p:grpSpPr>
        <p:cxnSp>
          <p:nvCxnSpPr>
            <p:cNvPr id="10" name="直接连接符 9"/>
            <p:cNvCxnSpPr/>
            <p:nvPr/>
          </p:nvCxnSpPr>
          <p:spPr>
            <a:xfrm>
              <a:off x="6061687" y="2887893"/>
              <a:ext cx="0" cy="256786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260251" y="3329208"/>
              <a:ext cx="0" cy="22963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497415" y="4094239"/>
              <a:ext cx="0" cy="22963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854735" y="3329208"/>
              <a:ext cx="0" cy="22963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33797" y="4094239"/>
              <a:ext cx="0" cy="229635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任意多边形 14"/>
          <p:cNvSpPr/>
          <p:nvPr/>
        </p:nvSpPr>
        <p:spPr bwMode="auto">
          <a:xfrm>
            <a:off x="2877280" y="4595870"/>
            <a:ext cx="1988424" cy="1504900"/>
          </a:xfrm>
          <a:custGeom>
            <a:avLst/>
            <a:gdLst>
              <a:gd name="connsiteX0" fmla="*/ 11545 w 1667022"/>
              <a:gd name="connsiteY0" fmla="*/ 0 h 1261653"/>
              <a:gd name="connsiteX1" fmla="*/ 1461805 w 1667022"/>
              <a:gd name="connsiteY1" fmla="*/ 0 h 1261653"/>
              <a:gd name="connsiteX2" fmla="*/ 1469930 w 1667022"/>
              <a:gd name="connsiteY2" fmla="*/ 23627 h 1261653"/>
              <a:gd name="connsiteX3" fmla="*/ 1505166 w 1667022"/>
              <a:gd name="connsiteY3" fmla="*/ 215353 h 1261653"/>
              <a:gd name="connsiteX4" fmla="*/ 1505166 w 1667022"/>
              <a:gd name="connsiteY4" fmla="*/ 219103 h 1261653"/>
              <a:gd name="connsiteX5" fmla="*/ 1501408 w 1667022"/>
              <a:gd name="connsiteY5" fmla="*/ 222854 h 1261653"/>
              <a:gd name="connsiteX6" fmla="*/ 1471340 w 1667022"/>
              <a:gd name="connsiteY6" fmla="*/ 279106 h 1261653"/>
              <a:gd name="connsiteX7" fmla="*/ 1493891 w 1667022"/>
              <a:gd name="connsiteY7" fmla="*/ 335358 h 1261653"/>
              <a:gd name="connsiteX8" fmla="*/ 1659264 w 1667022"/>
              <a:gd name="connsiteY8" fmla="*/ 545367 h 1261653"/>
              <a:gd name="connsiteX9" fmla="*/ 1659264 w 1667022"/>
              <a:gd name="connsiteY9" fmla="*/ 549117 h 1261653"/>
              <a:gd name="connsiteX10" fmla="*/ 1636713 w 1667022"/>
              <a:gd name="connsiteY10" fmla="*/ 624120 h 1261653"/>
              <a:gd name="connsiteX11" fmla="*/ 1587853 w 1667022"/>
              <a:gd name="connsiteY11" fmla="*/ 642870 h 1261653"/>
              <a:gd name="connsiteX12" fmla="*/ 1546510 w 1667022"/>
              <a:gd name="connsiteY12" fmla="*/ 661621 h 1261653"/>
              <a:gd name="connsiteX13" fmla="*/ 1531475 w 1667022"/>
              <a:gd name="connsiteY13" fmla="*/ 680372 h 1261653"/>
              <a:gd name="connsiteX14" fmla="*/ 1542751 w 1667022"/>
              <a:gd name="connsiteY14" fmla="*/ 702873 h 1261653"/>
              <a:gd name="connsiteX15" fmla="*/ 1565302 w 1667022"/>
              <a:gd name="connsiteY15" fmla="*/ 755375 h 1261653"/>
              <a:gd name="connsiteX16" fmla="*/ 1538993 w 1667022"/>
              <a:gd name="connsiteY16" fmla="*/ 800377 h 1261653"/>
              <a:gd name="connsiteX17" fmla="*/ 1523959 w 1667022"/>
              <a:gd name="connsiteY17" fmla="*/ 811627 h 1261653"/>
              <a:gd name="connsiteX18" fmla="*/ 1538993 w 1667022"/>
              <a:gd name="connsiteY18" fmla="*/ 841629 h 1261653"/>
              <a:gd name="connsiteX19" fmla="*/ 1516442 w 1667022"/>
              <a:gd name="connsiteY19" fmla="*/ 886630 h 1261653"/>
              <a:gd name="connsiteX20" fmla="*/ 1490132 w 1667022"/>
              <a:gd name="connsiteY20" fmla="*/ 946633 h 1261653"/>
              <a:gd name="connsiteX21" fmla="*/ 1490132 w 1667022"/>
              <a:gd name="connsiteY21" fmla="*/ 950383 h 1261653"/>
              <a:gd name="connsiteX22" fmla="*/ 1493891 w 1667022"/>
              <a:gd name="connsiteY22" fmla="*/ 972884 h 1261653"/>
              <a:gd name="connsiteX23" fmla="*/ 1497649 w 1667022"/>
              <a:gd name="connsiteY23" fmla="*/ 1044137 h 1261653"/>
              <a:gd name="connsiteX24" fmla="*/ 1369860 w 1667022"/>
              <a:gd name="connsiteY24" fmla="*/ 1119140 h 1261653"/>
              <a:gd name="connsiteX25" fmla="*/ 1366102 w 1667022"/>
              <a:gd name="connsiteY25" fmla="*/ 1119140 h 1261653"/>
              <a:gd name="connsiteX26" fmla="*/ 1230796 w 1667022"/>
              <a:gd name="connsiteY26" fmla="*/ 1115390 h 1261653"/>
              <a:gd name="connsiteX27" fmla="*/ 1155627 w 1667022"/>
              <a:gd name="connsiteY27" fmla="*/ 1119140 h 1261653"/>
              <a:gd name="connsiteX28" fmla="*/ 1151868 w 1667022"/>
              <a:gd name="connsiteY28" fmla="*/ 1119140 h 1261653"/>
              <a:gd name="connsiteX29" fmla="*/ 1118041 w 1667022"/>
              <a:gd name="connsiteY29" fmla="*/ 1126640 h 1261653"/>
              <a:gd name="connsiteX30" fmla="*/ 1054147 w 1667022"/>
              <a:gd name="connsiteY30" fmla="*/ 1239145 h 1261653"/>
              <a:gd name="connsiteX31" fmla="*/ 1049840 w 1667022"/>
              <a:gd name="connsiteY31" fmla="*/ 1261653 h 1261653"/>
              <a:gd name="connsiteX32" fmla="*/ 1025060 w 1667022"/>
              <a:gd name="connsiteY32" fmla="*/ 1248503 h 1261653"/>
              <a:gd name="connsiteX33" fmla="*/ 339355 w 1667022"/>
              <a:gd name="connsiteY33" fmla="*/ 1140445 h 1261653"/>
              <a:gd name="connsiteX34" fmla="*/ 306943 w 1667022"/>
              <a:gd name="connsiteY34" fmla="*/ 1144874 h 1261653"/>
              <a:gd name="connsiteX35" fmla="*/ 311811 w 1667022"/>
              <a:gd name="connsiteY35" fmla="*/ 1129012 h 1261653"/>
              <a:gd name="connsiteX36" fmla="*/ 321241 w 1667022"/>
              <a:gd name="connsiteY36" fmla="*/ 1089139 h 1261653"/>
              <a:gd name="connsiteX37" fmla="*/ 340034 w 1667022"/>
              <a:gd name="connsiteY37" fmla="*/ 909131 h 1261653"/>
              <a:gd name="connsiteX38" fmla="*/ 336275 w 1667022"/>
              <a:gd name="connsiteY38" fmla="*/ 890380 h 1261653"/>
              <a:gd name="connsiteX39" fmla="*/ 272381 w 1667022"/>
              <a:gd name="connsiteY39" fmla="*/ 759125 h 1261653"/>
              <a:gd name="connsiteX40" fmla="*/ 227279 w 1667022"/>
              <a:gd name="connsiteY40" fmla="*/ 695373 h 1261653"/>
              <a:gd name="connsiteX41" fmla="*/ 65664 w 1667022"/>
              <a:gd name="connsiteY41" fmla="*/ 455363 h 1261653"/>
              <a:gd name="connsiteX42" fmla="*/ 54389 w 1667022"/>
              <a:gd name="connsiteY42" fmla="*/ 425362 h 1261653"/>
              <a:gd name="connsiteX43" fmla="*/ 1535 w 1667022"/>
              <a:gd name="connsiteY43" fmla="*/ 78355 h 126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67022" h="1261653">
                <a:moveTo>
                  <a:pt x="11545" y="0"/>
                </a:moveTo>
                <a:lnTo>
                  <a:pt x="1461805" y="0"/>
                </a:lnTo>
                <a:lnTo>
                  <a:pt x="1469930" y="23627"/>
                </a:lnTo>
                <a:cubicBezTo>
                  <a:pt x="1490132" y="85973"/>
                  <a:pt x="1508925" y="160976"/>
                  <a:pt x="1505166" y="215353"/>
                </a:cubicBezTo>
                <a:cubicBezTo>
                  <a:pt x="1505166" y="215353"/>
                  <a:pt x="1505166" y="215353"/>
                  <a:pt x="1505166" y="219103"/>
                </a:cubicBezTo>
                <a:cubicBezTo>
                  <a:pt x="1505166" y="219103"/>
                  <a:pt x="1505166" y="219103"/>
                  <a:pt x="1501408" y="222854"/>
                </a:cubicBezTo>
                <a:cubicBezTo>
                  <a:pt x="1501408" y="222854"/>
                  <a:pt x="1471340" y="245354"/>
                  <a:pt x="1471340" y="279106"/>
                </a:cubicBezTo>
                <a:cubicBezTo>
                  <a:pt x="1471340" y="297857"/>
                  <a:pt x="1478857" y="316607"/>
                  <a:pt x="1493891" y="335358"/>
                </a:cubicBezTo>
                <a:cubicBezTo>
                  <a:pt x="1554026" y="402861"/>
                  <a:pt x="1655506" y="541616"/>
                  <a:pt x="1659264" y="545367"/>
                </a:cubicBezTo>
                <a:cubicBezTo>
                  <a:pt x="1659264" y="545367"/>
                  <a:pt x="1659264" y="545367"/>
                  <a:pt x="1659264" y="549117"/>
                </a:cubicBezTo>
                <a:cubicBezTo>
                  <a:pt x="1670540" y="567867"/>
                  <a:pt x="1674298" y="605369"/>
                  <a:pt x="1636713" y="624120"/>
                </a:cubicBezTo>
                <a:cubicBezTo>
                  <a:pt x="1617921" y="635370"/>
                  <a:pt x="1602887" y="639120"/>
                  <a:pt x="1587853" y="642870"/>
                </a:cubicBezTo>
                <a:cubicBezTo>
                  <a:pt x="1569061" y="650371"/>
                  <a:pt x="1557785" y="654121"/>
                  <a:pt x="1546510" y="661621"/>
                </a:cubicBezTo>
                <a:cubicBezTo>
                  <a:pt x="1535234" y="669122"/>
                  <a:pt x="1531475" y="676622"/>
                  <a:pt x="1531475" y="680372"/>
                </a:cubicBezTo>
                <a:cubicBezTo>
                  <a:pt x="1527717" y="687872"/>
                  <a:pt x="1535234" y="695373"/>
                  <a:pt x="1542751" y="702873"/>
                </a:cubicBezTo>
                <a:cubicBezTo>
                  <a:pt x="1561543" y="717874"/>
                  <a:pt x="1569061" y="736624"/>
                  <a:pt x="1565302" y="755375"/>
                </a:cubicBezTo>
                <a:cubicBezTo>
                  <a:pt x="1565302" y="774126"/>
                  <a:pt x="1554026" y="789126"/>
                  <a:pt x="1538993" y="800377"/>
                </a:cubicBezTo>
                <a:cubicBezTo>
                  <a:pt x="1535234" y="804127"/>
                  <a:pt x="1527717" y="807877"/>
                  <a:pt x="1523959" y="811627"/>
                </a:cubicBezTo>
                <a:cubicBezTo>
                  <a:pt x="1531475" y="819128"/>
                  <a:pt x="1538993" y="830378"/>
                  <a:pt x="1538993" y="841629"/>
                </a:cubicBezTo>
                <a:cubicBezTo>
                  <a:pt x="1538993" y="860379"/>
                  <a:pt x="1531475" y="871630"/>
                  <a:pt x="1516442" y="886630"/>
                </a:cubicBezTo>
                <a:cubicBezTo>
                  <a:pt x="1482615" y="912881"/>
                  <a:pt x="1486374" y="927882"/>
                  <a:pt x="1490132" y="946633"/>
                </a:cubicBezTo>
                <a:cubicBezTo>
                  <a:pt x="1490132" y="946633"/>
                  <a:pt x="1490132" y="950383"/>
                  <a:pt x="1490132" y="950383"/>
                </a:cubicBezTo>
                <a:cubicBezTo>
                  <a:pt x="1490132" y="957883"/>
                  <a:pt x="1493891" y="965384"/>
                  <a:pt x="1493891" y="972884"/>
                </a:cubicBezTo>
                <a:cubicBezTo>
                  <a:pt x="1501408" y="991635"/>
                  <a:pt x="1508925" y="1017886"/>
                  <a:pt x="1497649" y="1044137"/>
                </a:cubicBezTo>
                <a:cubicBezTo>
                  <a:pt x="1478857" y="1085388"/>
                  <a:pt x="1437513" y="1107889"/>
                  <a:pt x="1369860" y="1119140"/>
                </a:cubicBezTo>
                <a:cubicBezTo>
                  <a:pt x="1369860" y="1119140"/>
                  <a:pt x="1369860" y="1119140"/>
                  <a:pt x="1366102" y="1119140"/>
                </a:cubicBezTo>
                <a:cubicBezTo>
                  <a:pt x="1366102" y="1119140"/>
                  <a:pt x="1294691" y="1115390"/>
                  <a:pt x="1230796" y="1115390"/>
                </a:cubicBezTo>
                <a:cubicBezTo>
                  <a:pt x="1181936" y="1115390"/>
                  <a:pt x="1163143" y="1119140"/>
                  <a:pt x="1155627" y="1119140"/>
                </a:cubicBezTo>
                <a:cubicBezTo>
                  <a:pt x="1155627" y="1119140"/>
                  <a:pt x="1155627" y="1119140"/>
                  <a:pt x="1151868" y="1119140"/>
                </a:cubicBezTo>
                <a:cubicBezTo>
                  <a:pt x="1125559" y="1122890"/>
                  <a:pt x="1118041" y="1126640"/>
                  <a:pt x="1118041" y="1126640"/>
                </a:cubicBezTo>
                <a:cubicBezTo>
                  <a:pt x="1110525" y="1130390"/>
                  <a:pt x="1065423" y="1160391"/>
                  <a:pt x="1054147" y="1239145"/>
                </a:cubicBezTo>
                <a:lnTo>
                  <a:pt x="1049840" y="1261653"/>
                </a:lnTo>
                <a:lnTo>
                  <a:pt x="1025060" y="1248503"/>
                </a:lnTo>
                <a:cubicBezTo>
                  <a:pt x="638270" y="1049159"/>
                  <a:pt x="506393" y="1112949"/>
                  <a:pt x="339355" y="1140445"/>
                </a:cubicBezTo>
                <a:lnTo>
                  <a:pt x="306943" y="1144874"/>
                </a:lnTo>
                <a:lnTo>
                  <a:pt x="311811" y="1129012"/>
                </a:lnTo>
                <a:cubicBezTo>
                  <a:pt x="315486" y="1115580"/>
                  <a:pt x="318657" y="1102264"/>
                  <a:pt x="321241" y="1089139"/>
                </a:cubicBezTo>
                <a:cubicBezTo>
                  <a:pt x="321241" y="1089139"/>
                  <a:pt x="351309" y="957883"/>
                  <a:pt x="340034" y="909131"/>
                </a:cubicBezTo>
                <a:cubicBezTo>
                  <a:pt x="340034" y="901631"/>
                  <a:pt x="340034" y="897881"/>
                  <a:pt x="336275" y="890380"/>
                </a:cubicBezTo>
                <a:cubicBezTo>
                  <a:pt x="332517" y="852879"/>
                  <a:pt x="328759" y="837878"/>
                  <a:pt x="272381" y="759125"/>
                </a:cubicBezTo>
                <a:cubicBezTo>
                  <a:pt x="257347" y="740374"/>
                  <a:pt x="242313" y="717874"/>
                  <a:pt x="227279" y="695373"/>
                </a:cubicBezTo>
                <a:cubicBezTo>
                  <a:pt x="159626" y="601619"/>
                  <a:pt x="80698" y="492864"/>
                  <a:pt x="65664" y="455363"/>
                </a:cubicBezTo>
                <a:cubicBezTo>
                  <a:pt x="65664" y="447863"/>
                  <a:pt x="54389" y="425362"/>
                  <a:pt x="54389" y="425362"/>
                </a:cubicBezTo>
                <a:cubicBezTo>
                  <a:pt x="51570" y="422549"/>
                  <a:pt x="-10446" y="272074"/>
                  <a:pt x="1535" y="78355"/>
                </a:cubicBezTo>
                <a:close/>
              </a:path>
            </a:pathLst>
          </a:custGeom>
          <a:solidFill>
            <a:schemeClr val="accent1"/>
          </a:solidFill>
          <a:ln w="25400">
            <a:noFill/>
          </a:ln>
          <a:effectLst>
            <a:softEdge rad="0"/>
          </a:effectLst>
        </p:spPr>
        <p:txBody>
          <a:bodyPr vert="horz" wrap="square" lIns="91440" tIns="45720" rIns="91440" bIns="45720" numCol="1" anchor="t" anchorCtr="0" compatLnSpc="1">
            <a:noAutofit/>
          </a:bodyPr>
          <a:lstStyle/>
          <a:p>
            <a:endParaRPr lang="zh-CN" altLang="en-US" sz="2400">
              <a:solidFill>
                <a:schemeClr val="bg1"/>
              </a:solidFill>
              <a:latin typeface="站酷小薇LOGO体" panose="02010600010101010101" pitchFamily="50" charset="-122"/>
              <a:ea typeface="站酷小薇LOGO体" panose="02010600010101010101" pitchFamily="50" charset="-122"/>
            </a:endParaRPr>
          </a:p>
        </p:txBody>
      </p:sp>
      <p:grpSp>
        <p:nvGrpSpPr>
          <p:cNvPr id="3" name="组合 15"/>
          <p:cNvGrpSpPr/>
          <p:nvPr/>
        </p:nvGrpSpPr>
        <p:grpSpPr>
          <a:xfrm>
            <a:off x="901730" y="3401865"/>
            <a:ext cx="2501022" cy="601962"/>
            <a:chOff x="3164637" y="4048413"/>
            <a:chExt cx="2501020" cy="601962"/>
          </a:xfrm>
        </p:grpSpPr>
        <p:sp>
          <p:nvSpPr>
            <p:cNvPr id="17" name="五边形 16"/>
            <p:cNvSpPr/>
            <p:nvPr/>
          </p:nvSpPr>
          <p:spPr>
            <a:xfrm flipH="1">
              <a:off x="3164637" y="4092144"/>
              <a:ext cx="2469161" cy="558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Thin" panose="020B0200000000000000" pitchFamily="34" charset="-122"/>
                <a:ea typeface="Noto Sans S Chinese Thin" panose="020B0200000000000000" pitchFamily="34" charset="-122"/>
              </a:endParaRPr>
            </a:p>
          </p:txBody>
        </p:sp>
        <p:sp>
          <p:nvSpPr>
            <p:cNvPr id="18" name="文本框 17"/>
            <p:cNvSpPr txBox="1"/>
            <p:nvPr/>
          </p:nvSpPr>
          <p:spPr>
            <a:xfrm>
              <a:off x="3429148" y="4048413"/>
              <a:ext cx="2236509" cy="584775"/>
            </a:xfrm>
            <a:prstGeom prst="rect">
              <a:avLst/>
            </a:prstGeom>
            <a:noFill/>
          </p:spPr>
          <p:txBody>
            <a:bodyPr wrap="none" rtlCol="0">
              <a:spAutoFit/>
            </a:bodyPr>
            <a:lstStyle/>
            <a:p>
              <a:r>
                <a:rPr lang="zh-CN" altLang="en-US" sz="3200" b="1" dirty="0">
                  <a:solidFill>
                    <a:srgbClr val="FFFFFF"/>
                  </a:solidFill>
                  <a:latin typeface="Noto Sans S Chinese Thin" panose="020B0200000000000000" pitchFamily="34" charset="-122"/>
                  <a:ea typeface="Noto Sans S Chinese Thin" panose="020B0200000000000000" pitchFamily="34" charset="-122"/>
                </a:rPr>
                <a:t>开发周期短</a:t>
              </a:r>
            </a:p>
          </p:txBody>
        </p:sp>
      </p:grpSp>
      <p:grpSp>
        <p:nvGrpSpPr>
          <p:cNvPr id="4" name="组合 18"/>
          <p:cNvGrpSpPr/>
          <p:nvPr/>
        </p:nvGrpSpPr>
        <p:grpSpPr>
          <a:xfrm>
            <a:off x="391561" y="2605517"/>
            <a:ext cx="3220561" cy="588163"/>
            <a:chOff x="2654466" y="3252063"/>
            <a:chExt cx="3220561" cy="588163"/>
          </a:xfrm>
        </p:grpSpPr>
        <p:sp>
          <p:nvSpPr>
            <p:cNvPr id="20" name="五边形 19"/>
            <p:cNvSpPr/>
            <p:nvPr/>
          </p:nvSpPr>
          <p:spPr>
            <a:xfrm flipH="1">
              <a:off x="2654466" y="3252063"/>
              <a:ext cx="3220561" cy="558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Thin" panose="020B0200000000000000" pitchFamily="34" charset="-122"/>
                <a:ea typeface="Noto Sans S Chinese Thin" panose="020B0200000000000000" pitchFamily="34" charset="-122"/>
              </a:endParaRPr>
            </a:p>
          </p:txBody>
        </p:sp>
        <p:sp>
          <p:nvSpPr>
            <p:cNvPr id="21" name="文本框 20"/>
            <p:cNvSpPr txBox="1"/>
            <p:nvPr/>
          </p:nvSpPr>
          <p:spPr>
            <a:xfrm>
              <a:off x="3529278" y="3255451"/>
              <a:ext cx="1826141" cy="584775"/>
            </a:xfrm>
            <a:prstGeom prst="rect">
              <a:avLst/>
            </a:prstGeom>
            <a:noFill/>
          </p:spPr>
          <p:txBody>
            <a:bodyPr wrap="none" rtlCol="0">
              <a:spAutoFit/>
            </a:bodyPr>
            <a:lstStyle/>
            <a:p>
              <a:r>
                <a:rPr lang="zh-CN" altLang="en-US" sz="3200" b="1" dirty="0">
                  <a:solidFill>
                    <a:srgbClr val="FFFFFF"/>
                  </a:solidFill>
                  <a:latin typeface="Noto Sans S Chinese Thin" panose="020B0200000000000000" pitchFamily="34" charset="-122"/>
                  <a:ea typeface="Noto Sans S Chinese Thin" panose="020B0200000000000000" pitchFamily="34" charset="-122"/>
                </a:rPr>
                <a:t>应用面广</a:t>
              </a:r>
            </a:p>
          </p:txBody>
        </p:sp>
      </p:grpSp>
      <p:grpSp>
        <p:nvGrpSpPr>
          <p:cNvPr id="5" name="组合 21"/>
          <p:cNvGrpSpPr/>
          <p:nvPr/>
        </p:nvGrpSpPr>
        <p:grpSpPr>
          <a:xfrm>
            <a:off x="2295941" y="1697570"/>
            <a:ext cx="3039239" cy="591601"/>
            <a:chOff x="4558847" y="2344115"/>
            <a:chExt cx="3039238" cy="591601"/>
          </a:xfrm>
        </p:grpSpPr>
        <p:sp>
          <p:nvSpPr>
            <p:cNvPr id="23" name="任意多边形 22"/>
            <p:cNvSpPr/>
            <p:nvPr/>
          </p:nvSpPr>
          <p:spPr>
            <a:xfrm>
              <a:off x="4558847" y="2374491"/>
              <a:ext cx="3039238" cy="561225"/>
            </a:xfrm>
            <a:custGeom>
              <a:avLst/>
              <a:gdLst>
                <a:gd name="connsiteX0" fmla="*/ 477932 w 2547985"/>
                <a:gd name="connsiteY0" fmla="*/ 0 h 470510"/>
                <a:gd name="connsiteX1" fmla="*/ 2313985 w 2547985"/>
                <a:gd name="connsiteY1" fmla="*/ 0 h 470510"/>
                <a:gd name="connsiteX2" fmla="*/ 2547985 w 2547985"/>
                <a:gd name="connsiteY2" fmla="*/ 234000 h 470510"/>
                <a:gd name="connsiteX3" fmla="*/ 2313985 w 2547985"/>
                <a:gd name="connsiteY3" fmla="*/ 468000 h 470510"/>
                <a:gd name="connsiteX4" fmla="*/ 2070053 w 2547985"/>
                <a:gd name="connsiteY4" fmla="*/ 468000 h 470510"/>
                <a:gd name="connsiteX5" fmla="*/ 2070053 w 2547985"/>
                <a:gd name="connsiteY5" fmla="*/ 470510 h 470510"/>
                <a:gd name="connsiteX6" fmla="*/ 234000 w 2547985"/>
                <a:gd name="connsiteY6" fmla="*/ 470510 h 470510"/>
                <a:gd name="connsiteX7" fmla="*/ 0 w 2547985"/>
                <a:gd name="connsiteY7" fmla="*/ 236510 h 470510"/>
                <a:gd name="connsiteX8" fmla="*/ 234000 w 2547985"/>
                <a:gd name="connsiteY8" fmla="*/ 2510 h 470510"/>
                <a:gd name="connsiteX9" fmla="*/ 477932 w 2547985"/>
                <a:gd name="connsiteY9" fmla="*/ 2510 h 47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7985" h="470510">
                  <a:moveTo>
                    <a:pt x="477932" y="0"/>
                  </a:moveTo>
                  <a:lnTo>
                    <a:pt x="2313985" y="0"/>
                  </a:lnTo>
                  <a:lnTo>
                    <a:pt x="2547985" y="234000"/>
                  </a:lnTo>
                  <a:lnTo>
                    <a:pt x="2313985" y="468000"/>
                  </a:lnTo>
                  <a:lnTo>
                    <a:pt x="2070053" y="468000"/>
                  </a:lnTo>
                  <a:lnTo>
                    <a:pt x="2070053" y="470510"/>
                  </a:lnTo>
                  <a:lnTo>
                    <a:pt x="234000" y="470510"/>
                  </a:lnTo>
                  <a:lnTo>
                    <a:pt x="0" y="236510"/>
                  </a:lnTo>
                  <a:lnTo>
                    <a:pt x="234000" y="2510"/>
                  </a:lnTo>
                  <a:lnTo>
                    <a:pt x="477932" y="25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站酷小薇LOGO体" panose="02010600010101010101" pitchFamily="50" charset="-122"/>
                <a:ea typeface="站酷小薇LOGO体" panose="02010600010101010101" pitchFamily="50" charset="-122"/>
              </a:endParaRPr>
            </a:p>
          </p:txBody>
        </p:sp>
        <p:sp>
          <p:nvSpPr>
            <p:cNvPr id="24" name="文本框 23"/>
            <p:cNvSpPr txBox="1"/>
            <p:nvPr/>
          </p:nvSpPr>
          <p:spPr>
            <a:xfrm>
              <a:off x="5424752" y="2344115"/>
              <a:ext cx="1249060" cy="584775"/>
            </a:xfrm>
            <a:prstGeom prst="rect">
              <a:avLst/>
            </a:prstGeom>
            <a:noFill/>
          </p:spPr>
          <p:txBody>
            <a:bodyPr wrap="none" rtlCol="0">
              <a:spAutoFit/>
            </a:bodyPr>
            <a:lstStyle/>
            <a:p>
              <a:r>
                <a:rPr lang="zh-CN" altLang="en-US" sz="3200" b="1" dirty="0">
                  <a:solidFill>
                    <a:schemeClr val="bg1"/>
                  </a:solidFill>
                  <a:latin typeface="站酷小薇LOGO体" panose="02010600010101010101" pitchFamily="50" charset="-122"/>
                  <a:ea typeface="站酷小薇LOGO体" panose="02010600010101010101" pitchFamily="50" charset="-122"/>
                </a:rPr>
                <a:t>效  率</a:t>
              </a:r>
            </a:p>
          </p:txBody>
        </p:sp>
      </p:grpSp>
      <p:grpSp>
        <p:nvGrpSpPr>
          <p:cNvPr id="6" name="组合 28"/>
          <p:cNvGrpSpPr/>
          <p:nvPr/>
        </p:nvGrpSpPr>
        <p:grpSpPr>
          <a:xfrm>
            <a:off x="3981673" y="2555657"/>
            <a:ext cx="3220561" cy="584775"/>
            <a:chOff x="6259818" y="3202201"/>
            <a:chExt cx="3220561" cy="584775"/>
          </a:xfrm>
        </p:grpSpPr>
        <p:sp>
          <p:nvSpPr>
            <p:cNvPr id="32" name="五边形 31"/>
            <p:cNvSpPr/>
            <p:nvPr/>
          </p:nvSpPr>
          <p:spPr>
            <a:xfrm>
              <a:off x="6259818" y="3221210"/>
              <a:ext cx="3220561" cy="558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站酷小薇LOGO体" panose="02010600010101010101" pitchFamily="50" charset="-122"/>
                <a:ea typeface="站酷小薇LOGO体" panose="02010600010101010101" pitchFamily="50" charset="-122"/>
              </a:endParaRPr>
            </a:p>
          </p:txBody>
        </p:sp>
        <p:sp>
          <p:nvSpPr>
            <p:cNvPr id="33" name="文本框 32"/>
            <p:cNvSpPr txBox="1"/>
            <p:nvPr/>
          </p:nvSpPr>
          <p:spPr>
            <a:xfrm>
              <a:off x="6689051" y="3202201"/>
              <a:ext cx="2220480" cy="584775"/>
            </a:xfrm>
            <a:prstGeom prst="rect">
              <a:avLst/>
            </a:prstGeom>
            <a:noFill/>
          </p:spPr>
          <p:txBody>
            <a:bodyPr wrap="none" rtlCol="0">
              <a:spAutoFit/>
            </a:bodyPr>
            <a:lstStyle/>
            <a:p>
              <a:r>
                <a:rPr lang="zh-CN" altLang="en-US" sz="3200" b="1" dirty="0">
                  <a:solidFill>
                    <a:schemeClr val="bg1"/>
                  </a:solidFill>
                  <a:latin typeface="站酷小薇LOGO体" panose="02010600010101010101" pitchFamily="50" charset="-122"/>
                  <a:ea typeface="站酷小薇LOGO体" panose="02010600010101010101" pitchFamily="50" charset="-122"/>
                </a:rPr>
                <a:t>学习成本低</a:t>
              </a:r>
            </a:p>
          </p:txBody>
        </p:sp>
      </p:grpSp>
      <p:grpSp>
        <p:nvGrpSpPr>
          <p:cNvPr id="7" name="组合 33"/>
          <p:cNvGrpSpPr/>
          <p:nvPr/>
        </p:nvGrpSpPr>
        <p:grpSpPr>
          <a:xfrm>
            <a:off x="4236748" y="3428905"/>
            <a:ext cx="2469161" cy="584775"/>
            <a:chOff x="6499653" y="4075460"/>
            <a:chExt cx="2469161" cy="584775"/>
          </a:xfrm>
        </p:grpSpPr>
        <p:sp>
          <p:nvSpPr>
            <p:cNvPr id="35" name="五边形 34"/>
            <p:cNvSpPr/>
            <p:nvPr/>
          </p:nvSpPr>
          <p:spPr>
            <a:xfrm>
              <a:off x="6499653" y="4092144"/>
              <a:ext cx="2469161" cy="558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站酷小薇LOGO体" panose="02010600010101010101" pitchFamily="50" charset="-122"/>
                <a:ea typeface="站酷小薇LOGO体" panose="02010600010101010101" pitchFamily="50" charset="-122"/>
              </a:endParaRPr>
            </a:p>
          </p:txBody>
        </p:sp>
        <p:sp>
          <p:nvSpPr>
            <p:cNvPr id="36" name="文本框 35"/>
            <p:cNvSpPr txBox="1"/>
            <p:nvPr/>
          </p:nvSpPr>
          <p:spPr>
            <a:xfrm>
              <a:off x="6540885" y="4075460"/>
              <a:ext cx="2220480" cy="584775"/>
            </a:xfrm>
            <a:prstGeom prst="rect">
              <a:avLst/>
            </a:prstGeom>
            <a:noFill/>
          </p:spPr>
          <p:txBody>
            <a:bodyPr wrap="none" rtlCol="0">
              <a:spAutoFit/>
            </a:bodyPr>
            <a:lstStyle/>
            <a:p>
              <a:r>
                <a:rPr lang="zh-CN" altLang="en-US" sz="3200" b="1" dirty="0">
                  <a:solidFill>
                    <a:schemeClr val="bg1"/>
                  </a:solidFill>
                  <a:latin typeface="站酷小薇LOGO体" panose="02010600010101010101" pitchFamily="50" charset="-122"/>
                  <a:ea typeface="站酷小薇LOGO体" panose="02010600010101010101" pitchFamily="50" charset="-122"/>
                </a:rPr>
                <a:t>开发成本低</a:t>
              </a:r>
            </a:p>
          </p:txBody>
        </p:sp>
      </p:grpSp>
      <p:sp>
        <p:nvSpPr>
          <p:cNvPr id="26" name="i$liḋe-Oval 3"/>
          <p:cNvSpPr/>
          <p:nvPr/>
        </p:nvSpPr>
        <p:spPr>
          <a:xfrm>
            <a:off x="7736465" y="3509726"/>
            <a:ext cx="569167" cy="569167"/>
          </a:xfrm>
          <a:prstGeom prst="ellipse">
            <a:avLst/>
          </a:prstGeom>
          <a:solidFill>
            <a:schemeClr val="accent3"/>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27" name="i$liḋe-Oval 6"/>
          <p:cNvSpPr/>
          <p:nvPr/>
        </p:nvSpPr>
        <p:spPr>
          <a:xfrm>
            <a:off x="7736465" y="4551777"/>
            <a:ext cx="569167" cy="569167"/>
          </a:xfrm>
          <a:prstGeom prst="ellipse">
            <a:avLst/>
          </a:prstGeom>
          <a:solidFill>
            <a:schemeClr val="accent4"/>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28" name="i$liḋe-Oval 9"/>
          <p:cNvSpPr/>
          <p:nvPr/>
        </p:nvSpPr>
        <p:spPr>
          <a:xfrm>
            <a:off x="7736465" y="1417690"/>
            <a:ext cx="569167" cy="569167"/>
          </a:xfrm>
          <a:prstGeom prst="ellipse">
            <a:avLst/>
          </a:prstGeom>
          <a:solidFill>
            <a:schemeClr val="accent5"/>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29" name="i$liḋe-Oval 12"/>
          <p:cNvSpPr/>
          <p:nvPr/>
        </p:nvSpPr>
        <p:spPr>
          <a:xfrm>
            <a:off x="7736465" y="2459741"/>
            <a:ext cx="569167" cy="569167"/>
          </a:xfrm>
          <a:prstGeom prst="ellipse">
            <a:avLst/>
          </a:prstGeom>
          <a:solidFill>
            <a:schemeClr val="accent2"/>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30" name="i$liḋe-Freeform 15"/>
          <p:cNvSpPr/>
          <p:nvPr/>
        </p:nvSpPr>
        <p:spPr bwMode="auto">
          <a:xfrm>
            <a:off x="7900505" y="1603552"/>
            <a:ext cx="241083" cy="245985"/>
          </a:xfrm>
          <a:custGeom>
            <a:avLst/>
            <a:gdLst/>
            <a:ahLst/>
            <a:cxnLst>
              <a:cxn ang="0">
                <a:pos x="155" y="0"/>
              </a:cxn>
              <a:cxn ang="0">
                <a:pos x="43" y="0"/>
              </a:cxn>
              <a:cxn ang="0">
                <a:pos x="0" y="33"/>
              </a:cxn>
              <a:cxn ang="0">
                <a:pos x="0" y="126"/>
              </a:cxn>
              <a:cxn ang="0">
                <a:pos x="43" y="165"/>
              </a:cxn>
              <a:cxn ang="0">
                <a:pos x="103" y="165"/>
              </a:cxn>
              <a:cxn ang="0">
                <a:pos x="165" y="196"/>
              </a:cxn>
              <a:cxn ang="0">
                <a:pos x="165" y="157"/>
              </a:cxn>
              <a:cxn ang="0">
                <a:pos x="192" y="126"/>
              </a:cxn>
              <a:cxn ang="0">
                <a:pos x="192" y="33"/>
              </a:cxn>
              <a:cxn ang="0">
                <a:pos x="155" y="0"/>
              </a:cxn>
              <a:cxn ang="0">
                <a:pos x="140" y="121"/>
              </a:cxn>
              <a:cxn ang="0">
                <a:pos x="129" y="132"/>
              </a:cxn>
              <a:cxn ang="0">
                <a:pos x="49" y="132"/>
              </a:cxn>
              <a:cxn ang="0">
                <a:pos x="38" y="121"/>
              </a:cxn>
              <a:cxn ang="0">
                <a:pos x="38" y="120"/>
              </a:cxn>
              <a:cxn ang="0">
                <a:pos x="49" y="110"/>
              </a:cxn>
              <a:cxn ang="0">
                <a:pos x="129" y="110"/>
              </a:cxn>
              <a:cxn ang="0">
                <a:pos x="140" y="120"/>
              </a:cxn>
              <a:cxn ang="0">
                <a:pos x="140" y="121"/>
              </a:cxn>
              <a:cxn ang="0">
                <a:pos x="168" y="88"/>
              </a:cxn>
              <a:cxn ang="0">
                <a:pos x="157" y="99"/>
              </a:cxn>
              <a:cxn ang="0">
                <a:pos x="49" y="99"/>
              </a:cxn>
              <a:cxn ang="0">
                <a:pos x="38" y="88"/>
              </a:cxn>
              <a:cxn ang="0">
                <a:pos x="38" y="87"/>
              </a:cxn>
              <a:cxn ang="0">
                <a:pos x="49" y="77"/>
              </a:cxn>
              <a:cxn ang="0">
                <a:pos x="157" y="77"/>
              </a:cxn>
              <a:cxn ang="0">
                <a:pos x="168" y="87"/>
              </a:cxn>
              <a:cxn ang="0">
                <a:pos x="168" y="88"/>
              </a:cxn>
              <a:cxn ang="0">
                <a:pos x="168" y="44"/>
              </a:cxn>
              <a:cxn ang="0">
                <a:pos x="157" y="55"/>
              </a:cxn>
              <a:cxn ang="0">
                <a:pos x="49" y="55"/>
              </a:cxn>
              <a:cxn ang="0">
                <a:pos x="38" y="44"/>
              </a:cxn>
              <a:cxn ang="0">
                <a:pos x="38" y="43"/>
              </a:cxn>
              <a:cxn ang="0">
                <a:pos x="49" y="33"/>
              </a:cxn>
              <a:cxn ang="0">
                <a:pos x="157" y="33"/>
              </a:cxn>
              <a:cxn ang="0">
                <a:pos x="168" y="43"/>
              </a:cxn>
              <a:cxn ang="0">
                <a:pos x="168" y="44"/>
              </a:cxn>
            </a:cxnLst>
            <a:rect l="0" t="0" r="r" b="b"/>
            <a:pathLst>
              <a:path w="192" h="196">
                <a:moveTo>
                  <a:pt x="155" y="0"/>
                </a:moveTo>
                <a:cubicBezTo>
                  <a:pt x="43" y="0"/>
                  <a:pt x="43" y="0"/>
                  <a:pt x="43" y="0"/>
                </a:cubicBezTo>
                <a:cubicBezTo>
                  <a:pt x="22" y="0"/>
                  <a:pt x="0" y="16"/>
                  <a:pt x="0" y="33"/>
                </a:cubicBezTo>
                <a:cubicBezTo>
                  <a:pt x="0" y="126"/>
                  <a:pt x="0" y="126"/>
                  <a:pt x="0" y="126"/>
                </a:cubicBezTo>
                <a:cubicBezTo>
                  <a:pt x="0" y="143"/>
                  <a:pt x="22" y="165"/>
                  <a:pt x="43" y="165"/>
                </a:cubicBezTo>
                <a:cubicBezTo>
                  <a:pt x="103" y="165"/>
                  <a:pt x="103" y="165"/>
                  <a:pt x="103" y="165"/>
                </a:cubicBezTo>
                <a:cubicBezTo>
                  <a:pt x="165" y="196"/>
                  <a:pt x="165" y="196"/>
                  <a:pt x="165" y="196"/>
                </a:cubicBezTo>
                <a:cubicBezTo>
                  <a:pt x="165" y="157"/>
                  <a:pt x="165" y="157"/>
                  <a:pt x="165" y="157"/>
                </a:cubicBezTo>
                <a:cubicBezTo>
                  <a:pt x="179" y="155"/>
                  <a:pt x="192" y="142"/>
                  <a:pt x="192" y="126"/>
                </a:cubicBezTo>
                <a:cubicBezTo>
                  <a:pt x="192" y="33"/>
                  <a:pt x="192" y="33"/>
                  <a:pt x="192" y="33"/>
                </a:cubicBezTo>
                <a:cubicBezTo>
                  <a:pt x="192" y="16"/>
                  <a:pt x="175" y="0"/>
                  <a:pt x="155" y="0"/>
                </a:cubicBezTo>
                <a:close/>
                <a:moveTo>
                  <a:pt x="140" y="121"/>
                </a:moveTo>
                <a:cubicBezTo>
                  <a:pt x="140" y="127"/>
                  <a:pt x="135" y="132"/>
                  <a:pt x="129" y="132"/>
                </a:cubicBezTo>
                <a:cubicBezTo>
                  <a:pt x="49" y="132"/>
                  <a:pt x="49" y="132"/>
                  <a:pt x="49" y="132"/>
                </a:cubicBezTo>
                <a:cubicBezTo>
                  <a:pt x="43" y="132"/>
                  <a:pt x="38" y="127"/>
                  <a:pt x="38" y="121"/>
                </a:cubicBezTo>
                <a:cubicBezTo>
                  <a:pt x="38" y="120"/>
                  <a:pt x="38" y="120"/>
                  <a:pt x="38" y="120"/>
                </a:cubicBezTo>
                <a:cubicBezTo>
                  <a:pt x="38" y="115"/>
                  <a:pt x="43" y="110"/>
                  <a:pt x="49" y="110"/>
                </a:cubicBezTo>
                <a:cubicBezTo>
                  <a:pt x="129" y="110"/>
                  <a:pt x="129" y="110"/>
                  <a:pt x="129" y="110"/>
                </a:cubicBezTo>
                <a:cubicBezTo>
                  <a:pt x="135" y="110"/>
                  <a:pt x="140" y="115"/>
                  <a:pt x="140" y="120"/>
                </a:cubicBezTo>
                <a:lnTo>
                  <a:pt x="140" y="121"/>
                </a:lnTo>
                <a:close/>
                <a:moveTo>
                  <a:pt x="168" y="88"/>
                </a:moveTo>
                <a:cubicBezTo>
                  <a:pt x="168" y="94"/>
                  <a:pt x="163" y="99"/>
                  <a:pt x="157" y="99"/>
                </a:cubicBezTo>
                <a:cubicBezTo>
                  <a:pt x="49" y="99"/>
                  <a:pt x="49" y="99"/>
                  <a:pt x="49" y="99"/>
                </a:cubicBezTo>
                <a:cubicBezTo>
                  <a:pt x="43" y="99"/>
                  <a:pt x="38" y="94"/>
                  <a:pt x="38" y="88"/>
                </a:cubicBezTo>
                <a:cubicBezTo>
                  <a:pt x="38" y="87"/>
                  <a:pt x="38" y="87"/>
                  <a:pt x="38" y="87"/>
                </a:cubicBezTo>
                <a:cubicBezTo>
                  <a:pt x="38" y="82"/>
                  <a:pt x="43" y="77"/>
                  <a:pt x="49" y="77"/>
                </a:cubicBezTo>
                <a:cubicBezTo>
                  <a:pt x="157" y="77"/>
                  <a:pt x="157" y="77"/>
                  <a:pt x="157" y="77"/>
                </a:cubicBezTo>
                <a:cubicBezTo>
                  <a:pt x="163" y="77"/>
                  <a:pt x="168" y="82"/>
                  <a:pt x="168" y="87"/>
                </a:cubicBezTo>
                <a:lnTo>
                  <a:pt x="168" y="88"/>
                </a:lnTo>
                <a:close/>
                <a:moveTo>
                  <a:pt x="168" y="44"/>
                </a:moveTo>
                <a:cubicBezTo>
                  <a:pt x="168" y="50"/>
                  <a:pt x="163" y="55"/>
                  <a:pt x="157" y="55"/>
                </a:cubicBezTo>
                <a:cubicBezTo>
                  <a:pt x="49" y="55"/>
                  <a:pt x="49" y="55"/>
                  <a:pt x="49" y="55"/>
                </a:cubicBezTo>
                <a:cubicBezTo>
                  <a:pt x="43" y="55"/>
                  <a:pt x="38" y="50"/>
                  <a:pt x="38" y="44"/>
                </a:cubicBezTo>
                <a:cubicBezTo>
                  <a:pt x="38" y="43"/>
                  <a:pt x="38" y="43"/>
                  <a:pt x="38" y="43"/>
                </a:cubicBezTo>
                <a:cubicBezTo>
                  <a:pt x="38" y="38"/>
                  <a:pt x="43" y="33"/>
                  <a:pt x="49" y="33"/>
                </a:cubicBezTo>
                <a:cubicBezTo>
                  <a:pt x="157" y="33"/>
                  <a:pt x="157" y="33"/>
                  <a:pt x="157" y="33"/>
                </a:cubicBezTo>
                <a:cubicBezTo>
                  <a:pt x="163" y="33"/>
                  <a:pt x="168" y="38"/>
                  <a:pt x="168" y="43"/>
                </a:cubicBezTo>
                <a:lnTo>
                  <a:pt x="168" y="44"/>
                </a:lnTo>
                <a:close/>
              </a:path>
            </a:pathLst>
          </a:custGeom>
          <a:solidFill>
            <a:schemeClr val="bg1"/>
          </a:solidFill>
          <a:ln w="9525">
            <a:noFill/>
            <a:round/>
          </a:ln>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31" name="i$liḋe-Freeform 16"/>
          <p:cNvSpPr>
            <a:spLocks noChangeAspect="1"/>
          </p:cNvSpPr>
          <p:nvPr/>
        </p:nvSpPr>
        <p:spPr bwMode="auto">
          <a:xfrm>
            <a:off x="7901035" y="2608006"/>
            <a:ext cx="250032" cy="249239"/>
          </a:xfrm>
          <a:custGeom>
            <a:avLst/>
            <a:gdLst/>
            <a:ahLst/>
            <a:cxnLst>
              <a:cxn ang="0">
                <a:pos x="198" y="170"/>
              </a:cxn>
              <a:cxn ang="0">
                <a:pos x="163" y="135"/>
              </a:cxn>
              <a:cxn ang="0">
                <a:pos x="149" y="130"/>
              </a:cxn>
              <a:cxn ang="0">
                <a:pos x="128" y="109"/>
              </a:cxn>
              <a:cxn ang="0">
                <a:pos x="120" y="26"/>
              </a:cxn>
              <a:cxn ang="0">
                <a:pos x="26" y="26"/>
              </a:cxn>
              <a:cxn ang="0">
                <a:pos x="26" y="120"/>
              </a:cxn>
              <a:cxn ang="0">
                <a:pos x="111" y="128"/>
              </a:cxn>
              <a:cxn ang="0">
                <a:pos x="131" y="148"/>
              </a:cxn>
              <a:cxn ang="0">
                <a:pos x="136" y="162"/>
              </a:cxn>
              <a:cxn ang="0">
                <a:pos x="171" y="197"/>
              </a:cxn>
              <a:cxn ang="0">
                <a:pos x="198" y="197"/>
              </a:cxn>
              <a:cxn ang="0">
                <a:pos x="198" y="170"/>
              </a:cxn>
              <a:cxn ang="0">
                <a:pos x="45" y="101"/>
              </a:cxn>
              <a:cxn ang="0">
                <a:pos x="45" y="45"/>
              </a:cxn>
              <a:cxn ang="0">
                <a:pos x="101" y="45"/>
              </a:cxn>
              <a:cxn ang="0">
                <a:pos x="101" y="101"/>
              </a:cxn>
              <a:cxn ang="0">
                <a:pos x="45" y="101"/>
              </a:cxn>
            </a:cxnLst>
            <a:rect l="0" t="0" r="r" b="b"/>
            <a:pathLst>
              <a:path w="205" h="204">
                <a:moveTo>
                  <a:pt x="198" y="170"/>
                </a:moveTo>
                <a:cubicBezTo>
                  <a:pt x="163" y="135"/>
                  <a:pt x="163" y="135"/>
                  <a:pt x="163" y="135"/>
                </a:cubicBezTo>
                <a:cubicBezTo>
                  <a:pt x="159" y="131"/>
                  <a:pt x="154" y="129"/>
                  <a:pt x="149" y="130"/>
                </a:cubicBezTo>
                <a:cubicBezTo>
                  <a:pt x="128" y="109"/>
                  <a:pt x="128" y="109"/>
                  <a:pt x="128" y="109"/>
                </a:cubicBezTo>
                <a:cubicBezTo>
                  <a:pt x="145" y="83"/>
                  <a:pt x="142" y="49"/>
                  <a:pt x="120" y="26"/>
                </a:cubicBezTo>
                <a:cubicBezTo>
                  <a:pt x="94" y="0"/>
                  <a:pt x="52" y="0"/>
                  <a:pt x="26" y="26"/>
                </a:cubicBezTo>
                <a:cubicBezTo>
                  <a:pt x="0" y="52"/>
                  <a:pt x="0" y="94"/>
                  <a:pt x="26" y="120"/>
                </a:cubicBezTo>
                <a:cubicBezTo>
                  <a:pt x="49" y="143"/>
                  <a:pt x="85" y="146"/>
                  <a:pt x="111" y="128"/>
                </a:cubicBezTo>
                <a:cubicBezTo>
                  <a:pt x="131" y="148"/>
                  <a:pt x="131" y="148"/>
                  <a:pt x="131" y="148"/>
                </a:cubicBezTo>
                <a:cubicBezTo>
                  <a:pt x="131" y="153"/>
                  <a:pt x="132" y="158"/>
                  <a:pt x="136" y="162"/>
                </a:cubicBezTo>
                <a:cubicBezTo>
                  <a:pt x="171" y="197"/>
                  <a:pt x="171" y="197"/>
                  <a:pt x="171" y="197"/>
                </a:cubicBezTo>
                <a:cubicBezTo>
                  <a:pt x="178" y="204"/>
                  <a:pt x="191" y="204"/>
                  <a:pt x="198" y="197"/>
                </a:cubicBezTo>
                <a:cubicBezTo>
                  <a:pt x="205" y="189"/>
                  <a:pt x="205" y="177"/>
                  <a:pt x="198" y="170"/>
                </a:cubicBezTo>
                <a:close/>
                <a:moveTo>
                  <a:pt x="45" y="101"/>
                </a:moveTo>
                <a:cubicBezTo>
                  <a:pt x="29" y="86"/>
                  <a:pt x="29" y="60"/>
                  <a:pt x="45" y="45"/>
                </a:cubicBezTo>
                <a:cubicBezTo>
                  <a:pt x="60" y="30"/>
                  <a:pt x="85" y="30"/>
                  <a:pt x="101" y="45"/>
                </a:cubicBezTo>
                <a:cubicBezTo>
                  <a:pt x="116" y="60"/>
                  <a:pt x="116" y="86"/>
                  <a:pt x="101" y="101"/>
                </a:cubicBezTo>
                <a:cubicBezTo>
                  <a:pt x="85" y="116"/>
                  <a:pt x="60" y="116"/>
                  <a:pt x="45" y="101"/>
                </a:cubicBezTo>
                <a:close/>
              </a:path>
            </a:pathLst>
          </a:custGeom>
          <a:solidFill>
            <a:schemeClr val="bg1"/>
          </a:solidFill>
          <a:ln w="9525">
            <a:noFill/>
            <a:round/>
          </a:ln>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34" name="i$liḋe-Freeform 17"/>
          <p:cNvSpPr>
            <a:spLocks noChangeAspect="1"/>
          </p:cNvSpPr>
          <p:nvPr/>
        </p:nvSpPr>
        <p:spPr bwMode="auto">
          <a:xfrm>
            <a:off x="7838691" y="3660952"/>
            <a:ext cx="400051" cy="239713"/>
          </a:xfrm>
          <a:custGeom>
            <a:avLst/>
            <a:gdLst/>
            <a:ahLst/>
            <a:cxnLst>
              <a:cxn ang="0">
                <a:pos x="257" y="55"/>
              </a:cxn>
              <a:cxn ang="0">
                <a:pos x="253" y="55"/>
              </a:cxn>
              <a:cxn ang="0">
                <a:pos x="164" y="0"/>
              </a:cxn>
              <a:cxn ang="0">
                <a:pos x="75" y="55"/>
              </a:cxn>
              <a:cxn ang="0">
                <a:pos x="71" y="54"/>
              </a:cxn>
              <a:cxn ang="0">
                <a:pos x="0" y="125"/>
              </a:cxn>
              <a:cxn ang="0">
                <a:pos x="71" y="196"/>
              </a:cxn>
              <a:cxn ang="0">
                <a:pos x="139" y="196"/>
              </a:cxn>
              <a:cxn ang="0">
                <a:pos x="139" y="165"/>
              </a:cxn>
              <a:cxn ang="0">
                <a:pos x="82" y="165"/>
              </a:cxn>
              <a:cxn ang="0">
                <a:pos x="165" y="91"/>
              </a:cxn>
              <a:cxn ang="0">
                <a:pos x="248" y="165"/>
              </a:cxn>
              <a:cxn ang="0">
                <a:pos x="184" y="165"/>
              </a:cxn>
              <a:cxn ang="0">
                <a:pos x="184" y="196"/>
              </a:cxn>
              <a:cxn ang="0">
                <a:pos x="257" y="196"/>
              </a:cxn>
              <a:cxn ang="0">
                <a:pos x="328" y="125"/>
              </a:cxn>
              <a:cxn ang="0">
                <a:pos x="257" y="55"/>
              </a:cxn>
            </a:cxnLst>
            <a:rect l="0" t="0" r="r" b="b"/>
            <a:pathLst>
              <a:path w="328" h="196">
                <a:moveTo>
                  <a:pt x="257" y="55"/>
                </a:moveTo>
                <a:cubicBezTo>
                  <a:pt x="256" y="55"/>
                  <a:pt x="255" y="55"/>
                  <a:pt x="253" y="55"/>
                </a:cubicBezTo>
                <a:cubicBezTo>
                  <a:pt x="237" y="22"/>
                  <a:pt x="203" y="0"/>
                  <a:pt x="164" y="0"/>
                </a:cubicBezTo>
                <a:cubicBezTo>
                  <a:pt x="125" y="0"/>
                  <a:pt x="92" y="22"/>
                  <a:pt x="75" y="55"/>
                </a:cubicBezTo>
                <a:cubicBezTo>
                  <a:pt x="74" y="55"/>
                  <a:pt x="72" y="54"/>
                  <a:pt x="71" y="54"/>
                </a:cubicBezTo>
                <a:cubicBezTo>
                  <a:pt x="32" y="54"/>
                  <a:pt x="0" y="86"/>
                  <a:pt x="0" y="125"/>
                </a:cubicBezTo>
                <a:cubicBezTo>
                  <a:pt x="0" y="165"/>
                  <a:pt x="32" y="196"/>
                  <a:pt x="71" y="196"/>
                </a:cubicBezTo>
                <a:cubicBezTo>
                  <a:pt x="139" y="196"/>
                  <a:pt x="139" y="196"/>
                  <a:pt x="139" y="196"/>
                </a:cubicBezTo>
                <a:cubicBezTo>
                  <a:pt x="139" y="165"/>
                  <a:pt x="139" y="165"/>
                  <a:pt x="139" y="165"/>
                </a:cubicBezTo>
                <a:cubicBezTo>
                  <a:pt x="82" y="165"/>
                  <a:pt x="82" y="165"/>
                  <a:pt x="82" y="165"/>
                </a:cubicBezTo>
                <a:cubicBezTo>
                  <a:pt x="165" y="91"/>
                  <a:pt x="165" y="91"/>
                  <a:pt x="165" y="91"/>
                </a:cubicBezTo>
                <a:cubicBezTo>
                  <a:pt x="248" y="165"/>
                  <a:pt x="248" y="165"/>
                  <a:pt x="248" y="165"/>
                </a:cubicBezTo>
                <a:cubicBezTo>
                  <a:pt x="184" y="165"/>
                  <a:pt x="184" y="165"/>
                  <a:pt x="184" y="165"/>
                </a:cubicBezTo>
                <a:cubicBezTo>
                  <a:pt x="184" y="196"/>
                  <a:pt x="184" y="196"/>
                  <a:pt x="184" y="196"/>
                </a:cubicBezTo>
                <a:cubicBezTo>
                  <a:pt x="257" y="196"/>
                  <a:pt x="257" y="196"/>
                  <a:pt x="257" y="196"/>
                </a:cubicBezTo>
                <a:cubicBezTo>
                  <a:pt x="297" y="196"/>
                  <a:pt x="328" y="165"/>
                  <a:pt x="328" y="125"/>
                </a:cubicBezTo>
                <a:cubicBezTo>
                  <a:pt x="328" y="86"/>
                  <a:pt x="297" y="55"/>
                  <a:pt x="257" y="55"/>
                </a:cubicBezTo>
                <a:close/>
              </a:path>
            </a:pathLst>
          </a:custGeom>
          <a:solidFill>
            <a:schemeClr val="bg1"/>
          </a:solidFill>
          <a:ln w="9525">
            <a:noFill/>
            <a:round/>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37" name="i$liḋe-Freeform 18"/>
          <p:cNvSpPr>
            <a:spLocks noChangeAspect="1"/>
          </p:cNvSpPr>
          <p:nvPr/>
        </p:nvSpPr>
        <p:spPr bwMode="auto">
          <a:xfrm>
            <a:off x="7901035" y="4713895"/>
            <a:ext cx="247651" cy="245269"/>
          </a:xfrm>
          <a:custGeom>
            <a:avLst/>
            <a:gdLst/>
            <a:ahLst/>
            <a:cxnLst>
              <a:cxn ang="0">
                <a:pos x="127" y="99"/>
              </a:cxn>
              <a:cxn ang="0">
                <a:pos x="169" y="99"/>
              </a:cxn>
              <a:cxn ang="0">
                <a:pos x="192" y="78"/>
              </a:cxn>
              <a:cxn ang="0">
                <a:pos x="200" y="47"/>
              </a:cxn>
              <a:cxn ang="0">
                <a:pos x="199" y="49"/>
              </a:cxn>
              <a:cxn ang="0">
                <a:pos x="171" y="74"/>
              </a:cxn>
              <a:cxn ang="0">
                <a:pos x="133" y="73"/>
              </a:cxn>
              <a:cxn ang="0">
                <a:pos x="133" y="72"/>
              </a:cxn>
              <a:cxn ang="0">
                <a:pos x="133" y="33"/>
              </a:cxn>
              <a:cxn ang="0">
                <a:pos x="161" y="8"/>
              </a:cxn>
              <a:cxn ang="0">
                <a:pos x="163" y="6"/>
              </a:cxn>
              <a:cxn ang="0">
                <a:pos x="129" y="10"/>
              </a:cxn>
              <a:cxn ang="0">
                <a:pos x="106" y="32"/>
              </a:cxn>
              <a:cxn ang="0">
                <a:pos x="105" y="75"/>
              </a:cxn>
              <a:cxn ang="0">
                <a:pos x="109" y="79"/>
              </a:cxn>
              <a:cxn ang="0">
                <a:pos x="97" y="91"/>
              </a:cxn>
              <a:cxn ang="0">
                <a:pos x="43" y="32"/>
              </a:cxn>
              <a:cxn ang="0">
                <a:pos x="25" y="27"/>
              </a:cxn>
              <a:cxn ang="0">
                <a:pos x="21" y="31"/>
              </a:cxn>
              <a:cxn ang="0">
                <a:pos x="26" y="48"/>
              </a:cxn>
              <a:cxn ang="0">
                <a:pos x="80" y="106"/>
              </a:cxn>
              <a:cxn ang="0">
                <a:pos x="66" y="119"/>
              </a:cxn>
              <a:cxn ang="0">
                <a:pos x="45" y="123"/>
              </a:cxn>
              <a:cxn ang="0">
                <a:pos x="9" y="157"/>
              </a:cxn>
              <a:cxn ang="0">
                <a:pos x="8" y="187"/>
              </a:cxn>
              <a:cxn ang="0">
                <a:pos x="8" y="188"/>
              </a:cxn>
              <a:cxn ang="0">
                <a:pos x="39" y="190"/>
              </a:cxn>
              <a:cxn ang="0">
                <a:pos x="76" y="156"/>
              </a:cxn>
              <a:cxn ang="0">
                <a:pos x="81" y="136"/>
              </a:cxn>
              <a:cxn ang="0">
                <a:pos x="96" y="122"/>
              </a:cxn>
              <a:cxn ang="0">
                <a:pos x="107" y="134"/>
              </a:cxn>
              <a:cxn ang="0">
                <a:pos x="111" y="155"/>
              </a:cxn>
              <a:cxn ang="0">
                <a:pos x="145" y="192"/>
              </a:cxn>
              <a:cxn ang="0">
                <a:pos x="175" y="193"/>
              </a:cxn>
              <a:cxn ang="0">
                <a:pos x="176" y="192"/>
              </a:cxn>
              <a:cxn ang="0">
                <a:pos x="178" y="161"/>
              </a:cxn>
              <a:cxn ang="0">
                <a:pos x="144" y="125"/>
              </a:cxn>
              <a:cxn ang="0">
                <a:pos x="123" y="119"/>
              </a:cxn>
              <a:cxn ang="0">
                <a:pos x="112" y="107"/>
              </a:cxn>
              <a:cxn ang="0">
                <a:pos x="124" y="96"/>
              </a:cxn>
              <a:cxn ang="0">
                <a:pos x="127" y="99"/>
              </a:cxn>
            </a:cxnLst>
            <a:rect l="0" t="0" r="r" b="b"/>
            <a:pathLst>
              <a:path w="203" h="201">
                <a:moveTo>
                  <a:pt x="127" y="99"/>
                </a:moveTo>
                <a:cubicBezTo>
                  <a:pt x="138" y="110"/>
                  <a:pt x="157" y="110"/>
                  <a:pt x="169" y="99"/>
                </a:cubicBezTo>
                <a:cubicBezTo>
                  <a:pt x="192" y="78"/>
                  <a:pt x="192" y="78"/>
                  <a:pt x="192" y="78"/>
                </a:cubicBezTo>
                <a:cubicBezTo>
                  <a:pt x="201" y="70"/>
                  <a:pt x="203" y="58"/>
                  <a:pt x="200" y="47"/>
                </a:cubicBezTo>
                <a:cubicBezTo>
                  <a:pt x="200" y="48"/>
                  <a:pt x="199" y="48"/>
                  <a:pt x="199" y="49"/>
                </a:cubicBezTo>
                <a:cubicBezTo>
                  <a:pt x="171" y="74"/>
                  <a:pt x="171" y="74"/>
                  <a:pt x="171" y="74"/>
                </a:cubicBezTo>
                <a:cubicBezTo>
                  <a:pt x="161" y="84"/>
                  <a:pt x="143" y="84"/>
                  <a:pt x="133" y="73"/>
                </a:cubicBezTo>
                <a:cubicBezTo>
                  <a:pt x="133" y="72"/>
                  <a:pt x="133" y="72"/>
                  <a:pt x="133" y="72"/>
                </a:cubicBezTo>
                <a:cubicBezTo>
                  <a:pt x="123" y="62"/>
                  <a:pt x="123" y="43"/>
                  <a:pt x="133" y="33"/>
                </a:cubicBezTo>
                <a:cubicBezTo>
                  <a:pt x="161" y="8"/>
                  <a:pt x="161" y="8"/>
                  <a:pt x="161" y="8"/>
                </a:cubicBezTo>
                <a:cubicBezTo>
                  <a:pt x="161" y="7"/>
                  <a:pt x="162" y="7"/>
                  <a:pt x="163" y="6"/>
                </a:cubicBezTo>
                <a:cubicBezTo>
                  <a:pt x="152" y="0"/>
                  <a:pt x="139" y="2"/>
                  <a:pt x="129" y="10"/>
                </a:cubicBezTo>
                <a:cubicBezTo>
                  <a:pt x="106" y="32"/>
                  <a:pt x="106" y="32"/>
                  <a:pt x="106" y="32"/>
                </a:cubicBezTo>
                <a:cubicBezTo>
                  <a:pt x="94" y="43"/>
                  <a:pt x="94" y="64"/>
                  <a:pt x="105" y="75"/>
                </a:cubicBezTo>
                <a:cubicBezTo>
                  <a:pt x="109" y="79"/>
                  <a:pt x="109" y="79"/>
                  <a:pt x="109" y="79"/>
                </a:cubicBezTo>
                <a:cubicBezTo>
                  <a:pt x="97" y="91"/>
                  <a:pt x="97" y="91"/>
                  <a:pt x="97" y="91"/>
                </a:cubicBezTo>
                <a:cubicBezTo>
                  <a:pt x="43" y="32"/>
                  <a:pt x="43" y="32"/>
                  <a:pt x="43" y="32"/>
                </a:cubicBezTo>
                <a:cubicBezTo>
                  <a:pt x="25" y="27"/>
                  <a:pt x="25" y="27"/>
                  <a:pt x="25" y="27"/>
                </a:cubicBezTo>
                <a:cubicBezTo>
                  <a:pt x="21" y="31"/>
                  <a:pt x="21" y="31"/>
                  <a:pt x="21" y="31"/>
                </a:cubicBezTo>
                <a:cubicBezTo>
                  <a:pt x="26" y="48"/>
                  <a:pt x="26" y="48"/>
                  <a:pt x="26" y="48"/>
                </a:cubicBezTo>
                <a:cubicBezTo>
                  <a:pt x="80" y="106"/>
                  <a:pt x="80" y="106"/>
                  <a:pt x="80" y="106"/>
                </a:cubicBezTo>
                <a:cubicBezTo>
                  <a:pt x="66" y="119"/>
                  <a:pt x="66" y="119"/>
                  <a:pt x="66" y="119"/>
                </a:cubicBezTo>
                <a:cubicBezTo>
                  <a:pt x="59" y="116"/>
                  <a:pt x="51" y="118"/>
                  <a:pt x="45" y="123"/>
                </a:cubicBezTo>
                <a:cubicBezTo>
                  <a:pt x="9" y="157"/>
                  <a:pt x="9" y="157"/>
                  <a:pt x="9" y="157"/>
                </a:cubicBezTo>
                <a:cubicBezTo>
                  <a:pt x="0" y="165"/>
                  <a:pt x="0" y="179"/>
                  <a:pt x="8" y="187"/>
                </a:cubicBezTo>
                <a:cubicBezTo>
                  <a:pt x="8" y="188"/>
                  <a:pt x="8" y="188"/>
                  <a:pt x="8" y="188"/>
                </a:cubicBezTo>
                <a:cubicBezTo>
                  <a:pt x="16" y="197"/>
                  <a:pt x="31" y="198"/>
                  <a:pt x="39" y="190"/>
                </a:cubicBezTo>
                <a:cubicBezTo>
                  <a:pt x="76" y="156"/>
                  <a:pt x="76" y="156"/>
                  <a:pt x="76" y="156"/>
                </a:cubicBezTo>
                <a:cubicBezTo>
                  <a:pt x="81" y="151"/>
                  <a:pt x="83" y="143"/>
                  <a:pt x="81" y="136"/>
                </a:cubicBezTo>
                <a:cubicBezTo>
                  <a:pt x="96" y="122"/>
                  <a:pt x="96" y="122"/>
                  <a:pt x="96" y="122"/>
                </a:cubicBezTo>
                <a:cubicBezTo>
                  <a:pt x="107" y="134"/>
                  <a:pt x="107" y="134"/>
                  <a:pt x="107" y="134"/>
                </a:cubicBezTo>
                <a:cubicBezTo>
                  <a:pt x="104" y="141"/>
                  <a:pt x="106" y="149"/>
                  <a:pt x="111" y="155"/>
                </a:cubicBezTo>
                <a:cubicBezTo>
                  <a:pt x="145" y="192"/>
                  <a:pt x="145" y="192"/>
                  <a:pt x="145" y="192"/>
                </a:cubicBezTo>
                <a:cubicBezTo>
                  <a:pt x="153" y="200"/>
                  <a:pt x="167" y="201"/>
                  <a:pt x="175" y="193"/>
                </a:cubicBezTo>
                <a:cubicBezTo>
                  <a:pt x="176" y="192"/>
                  <a:pt x="176" y="192"/>
                  <a:pt x="176" y="192"/>
                </a:cubicBezTo>
                <a:cubicBezTo>
                  <a:pt x="185" y="184"/>
                  <a:pt x="186" y="170"/>
                  <a:pt x="178" y="161"/>
                </a:cubicBezTo>
                <a:cubicBezTo>
                  <a:pt x="144" y="125"/>
                  <a:pt x="144" y="125"/>
                  <a:pt x="144" y="125"/>
                </a:cubicBezTo>
                <a:cubicBezTo>
                  <a:pt x="139" y="119"/>
                  <a:pt x="131" y="117"/>
                  <a:pt x="123" y="119"/>
                </a:cubicBezTo>
                <a:cubicBezTo>
                  <a:pt x="112" y="107"/>
                  <a:pt x="112" y="107"/>
                  <a:pt x="112" y="107"/>
                </a:cubicBezTo>
                <a:cubicBezTo>
                  <a:pt x="124" y="96"/>
                  <a:pt x="124" y="96"/>
                  <a:pt x="124" y="96"/>
                </a:cubicBezTo>
                <a:lnTo>
                  <a:pt x="127" y="99"/>
                </a:lnTo>
                <a:close/>
              </a:path>
            </a:pathLst>
          </a:custGeom>
          <a:solidFill>
            <a:schemeClr val="bg1"/>
          </a:solidFill>
          <a:ln w="9525">
            <a:noFill/>
            <a:round/>
          </a:ln>
        </p:spPr>
        <p:txBody>
          <a:bodyPr anchor="ctr"/>
          <a:lstStyle/>
          <a:p>
            <a:pPr algn="ctr"/>
            <a:endParaRPr sz="240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39" name="išľíďè"/>
          <p:cNvSpPr/>
          <p:nvPr/>
        </p:nvSpPr>
        <p:spPr bwMode="auto">
          <a:xfrm>
            <a:off x="8459631" y="1276756"/>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需求调研阶段问卷调查结果显示，大部分用户选择网页端作为资料查找第一选择</a:t>
            </a:r>
          </a:p>
        </p:txBody>
      </p:sp>
      <p:sp>
        <p:nvSpPr>
          <p:cNvPr id="41" name="išľíďè"/>
          <p:cNvSpPr/>
          <p:nvPr/>
        </p:nvSpPr>
        <p:spPr bwMode="auto">
          <a:xfrm>
            <a:off x="8459631" y="2434730"/>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查阅大量的资料后发现，</a:t>
            </a:r>
            <a:r>
              <a:rPr lang="en-US" altLang="zh-CN" sz="1400" dirty="0">
                <a:solidFill>
                  <a:schemeClr val="bg1"/>
                </a:solidFill>
                <a:latin typeface="站酷小薇LOGO体" panose="02010600010101010101" pitchFamily="50" charset="-122"/>
                <a:ea typeface="站酷小薇LOGO体" panose="02010600010101010101" pitchFamily="50" charset="-122"/>
              </a:rPr>
              <a:t>Web</a:t>
            </a:r>
            <a:r>
              <a:rPr lang="zh-CN" altLang="en-US" sz="1400" dirty="0">
                <a:solidFill>
                  <a:schemeClr val="bg1"/>
                </a:solidFill>
                <a:latin typeface="站酷小薇LOGO体" panose="02010600010101010101" pitchFamily="50" charset="-122"/>
                <a:ea typeface="站酷小薇LOGO体" panose="02010600010101010101" pitchFamily="50" charset="-122"/>
              </a:rPr>
              <a:t>应用对于开发者、用户都更加友好</a:t>
            </a:r>
          </a:p>
        </p:txBody>
      </p:sp>
      <p:sp>
        <p:nvSpPr>
          <p:cNvPr id="43" name="išľíďè"/>
          <p:cNvSpPr/>
          <p:nvPr/>
        </p:nvSpPr>
        <p:spPr bwMode="auto">
          <a:xfrm>
            <a:off x="8489119" y="3538826"/>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en-US" altLang="zh-CN" sz="1400" dirty="0">
                <a:solidFill>
                  <a:schemeClr val="bg1"/>
                </a:solidFill>
                <a:latin typeface="站酷小薇LOGO体" panose="02010600010101010101" pitchFamily="50" charset="-122"/>
                <a:ea typeface="站酷小薇LOGO体" panose="02010600010101010101" pitchFamily="50" charset="-122"/>
              </a:rPr>
              <a:t>Web</a:t>
            </a:r>
            <a:r>
              <a:rPr lang="zh-CN" altLang="en-US" sz="1400" dirty="0">
                <a:solidFill>
                  <a:schemeClr val="bg1"/>
                </a:solidFill>
                <a:latin typeface="站酷小薇LOGO体" panose="02010600010101010101" pitchFamily="50" charset="-122"/>
                <a:ea typeface="站酷小薇LOGO体" panose="02010600010101010101" pitchFamily="50" charset="-122"/>
              </a:rPr>
              <a:t>应用开发、部署成本较低，适合学生开发学习</a:t>
            </a:r>
          </a:p>
        </p:txBody>
      </p:sp>
      <p:sp>
        <p:nvSpPr>
          <p:cNvPr id="45" name="išľíďè"/>
          <p:cNvSpPr/>
          <p:nvPr/>
        </p:nvSpPr>
        <p:spPr bwMode="auto">
          <a:xfrm>
            <a:off x="8530565" y="4530465"/>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400" dirty="0">
                <a:solidFill>
                  <a:schemeClr val="bg1"/>
                </a:solidFill>
                <a:latin typeface="站酷小薇LOGO体" panose="02010600010101010101" pitchFamily="50" charset="-122"/>
                <a:ea typeface="站酷小薇LOGO体" panose="02010600010101010101" pitchFamily="50" charset="-122"/>
              </a:rPr>
              <a:t>之前两次</a:t>
            </a:r>
            <a:r>
              <a:rPr lang="en-US" altLang="zh-CN" sz="1400" dirty="0">
                <a:solidFill>
                  <a:schemeClr val="bg1"/>
                </a:solidFill>
                <a:latin typeface="站酷小薇LOGO体" panose="02010600010101010101" pitchFamily="50" charset="-122"/>
                <a:ea typeface="站酷小薇LOGO体" panose="02010600010101010101" pitchFamily="50" charset="-122"/>
              </a:rPr>
              <a:t>Web</a:t>
            </a:r>
            <a:r>
              <a:rPr lang="zh-CN" altLang="en-US" sz="1400" dirty="0">
                <a:solidFill>
                  <a:schemeClr val="bg1"/>
                </a:solidFill>
                <a:latin typeface="站酷小薇LOGO体" panose="02010600010101010101" pitchFamily="50" charset="-122"/>
                <a:ea typeface="站酷小薇LOGO体" panose="02010600010101010101" pitchFamily="50" charset="-122"/>
              </a:rPr>
              <a:t>应用经历，更熟悉</a:t>
            </a:r>
            <a:r>
              <a:rPr lang="en-US" altLang="zh-CN" sz="1400" dirty="0">
                <a:solidFill>
                  <a:schemeClr val="bg1"/>
                </a:solidFill>
                <a:latin typeface="站酷小薇LOGO体" panose="02010600010101010101" pitchFamily="50" charset="-122"/>
                <a:ea typeface="站酷小薇LOGO体" panose="02010600010101010101" pitchFamily="50" charset="-122"/>
              </a:rPr>
              <a:t>Web</a:t>
            </a:r>
            <a:r>
              <a:rPr lang="zh-CN" altLang="en-US" sz="1400" dirty="0">
                <a:solidFill>
                  <a:schemeClr val="bg1"/>
                </a:solidFill>
                <a:latin typeface="站酷小薇LOGO体" panose="02010600010101010101" pitchFamily="50" charset="-122"/>
                <a:ea typeface="站酷小薇LOGO体" panose="02010600010101010101" pitchFamily="50" charset="-122"/>
              </a:rPr>
              <a:t>应用的开发工具</a:t>
            </a:r>
          </a:p>
        </p:txBody>
      </p:sp>
      <p:sp>
        <p:nvSpPr>
          <p:cNvPr id="8" name="标题 7"/>
          <p:cNvSpPr>
            <a:spLocks noGrp="1"/>
          </p:cNvSpPr>
          <p:nvPr>
            <p:ph type="title"/>
          </p:nvPr>
        </p:nvSpPr>
        <p:spPr/>
        <p:txBody>
          <a:bodyPr>
            <a:normAutofit/>
          </a:bodyPr>
          <a:lstStyle/>
          <a:p>
            <a:pPr algn="ctr"/>
            <a:r>
              <a:rPr lang="en-US" altLang="zh-CN" sz="3600" dirty="0">
                <a:solidFill>
                  <a:schemeClr val="bg1"/>
                </a:solidFill>
                <a:latin typeface="站酷小薇LOGO体" panose="02010600010101010101" pitchFamily="50" charset="-122"/>
                <a:ea typeface="站酷小薇LOGO体" panose="02010600010101010101" pitchFamily="50" charset="-122"/>
              </a:rPr>
              <a:t>Application Type</a:t>
            </a:r>
            <a:endParaRPr lang="zh-CN" altLang="en-US" sz="3600" dirty="0">
              <a:solidFill>
                <a:schemeClr val="bg1"/>
              </a:solidFill>
              <a:latin typeface="站酷小薇LOGO体" panose="02010600010101010101" pitchFamily="50" charset="-122"/>
              <a:ea typeface="站酷小薇LOGO体" panose="02010600010101010101" pitchFamily="50" charset="-122"/>
            </a:endParaRPr>
          </a:p>
        </p:txBody>
      </p:sp>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7137"/>
            <a:ext cx="6858000" cy="6858000"/>
          </a:xfrm>
          <a:prstGeom prst="rect">
            <a:avLst/>
          </a:prstGeom>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334000" y="-27135"/>
            <a:ext cx="6858000" cy="6858000"/>
          </a:xfrm>
          <a:prstGeom prst="rect">
            <a:avLst/>
          </a:prstGeom>
        </p:spPr>
      </p:pic>
      <p:sp>
        <p:nvSpPr>
          <p:cNvPr id="51" name="文本框 50">
            <a:extLst>
              <a:ext uri="{FF2B5EF4-FFF2-40B4-BE49-F238E27FC236}">
                <a16:creationId xmlns:a16="http://schemas.microsoft.com/office/drawing/2014/main" id="{577DB8FE-F7EA-43CD-95C8-A9AA289698D7}"/>
              </a:ext>
            </a:extLst>
          </p:cNvPr>
          <p:cNvSpPr txBox="1"/>
          <p:nvPr/>
        </p:nvSpPr>
        <p:spPr>
          <a:xfrm>
            <a:off x="2880986" y="4864927"/>
            <a:ext cx="1981012" cy="584775"/>
          </a:xfrm>
          <a:prstGeom prst="rect">
            <a:avLst/>
          </a:prstGeom>
          <a:noFill/>
        </p:spPr>
        <p:txBody>
          <a:bodyPr wrap="none" rtlCol="0">
            <a:spAutoFit/>
          </a:bodyPr>
          <a:lstStyle/>
          <a:p>
            <a:r>
              <a:rPr lang="en-US" altLang="zh-CN" sz="3200" b="1" dirty="0">
                <a:solidFill>
                  <a:schemeClr val="bg1"/>
                </a:solidFill>
                <a:latin typeface="站酷小薇LOGO体" panose="02010600010101010101" pitchFamily="50" charset="-122"/>
                <a:ea typeface="站酷小薇LOGO体" panose="02010600010101010101" pitchFamily="50" charset="-122"/>
              </a:rPr>
              <a:t>Web</a:t>
            </a:r>
            <a:r>
              <a:rPr lang="zh-CN" altLang="en-US" sz="3200" b="1" dirty="0">
                <a:solidFill>
                  <a:schemeClr val="bg1"/>
                </a:solidFill>
                <a:latin typeface="站酷小薇LOGO体" panose="02010600010101010101" pitchFamily="50" charset="-122"/>
                <a:ea typeface="站酷小薇LOGO体" panose="02010600010101010101" pitchFamily="50" charset="-122"/>
              </a:rPr>
              <a:t>应用</a:t>
            </a:r>
          </a:p>
        </p:txBody>
      </p:sp>
      <p:pic>
        <p:nvPicPr>
          <p:cNvPr id="53" name="图片 52">
            <a:extLst>
              <a:ext uri="{FF2B5EF4-FFF2-40B4-BE49-F238E27FC236}">
                <a16:creationId xmlns:a16="http://schemas.microsoft.com/office/drawing/2014/main" id="{C3E65584-A839-4114-BDB0-02BF27D4A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337787" y="-27136"/>
            <a:ext cx="6858000" cy="6858000"/>
          </a:xfrm>
          <a:prstGeom prst="rect">
            <a:avLst/>
          </a:prstGeom>
        </p:spPr>
      </p:pic>
      <p:pic>
        <p:nvPicPr>
          <p:cNvPr id="16" name="图片 15">
            <a:extLst>
              <a:ext uri="{FF2B5EF4-FFF2-40B4-BE49-F238E27FC236}">
                <a16:creationId xmlns:a16="http://schemas.microsoft.com/office/drawing/2014/main" id="{46E8A1FB-ECA9-4778-9F20-DE18D847D0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1906" y="24783"/>
            <a:ext cx="2000094" cy="600028"/>
          </a:xfrm>
          <a:prstGeom prst="rect">
            <a:avLst/>
          </a:prstGeom>
        </p:spPr>
      </p:pic>
    </p:spTree>
    <p:extLst>
      <p:ext uri="{BB962C8B-B14F-4D97-AF65-F5344CB8AC3E}">
        <p14:creationId xmlns:p14="http://schemas.microsoft.com/office/powerpoint/2010/main" val="36672703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9652" y="1771556"/>
            <a:ext cx="9522668" cy="2790284"/>
            <a:chOff x="692070" y="1848229"/>
            <a:chExt cx="10757997" cy="3092939"/>
          </a:xfrm>
        </p:grpSpPr>
        <p:grpSp>
          <p:nvGrpSpPr>
            <p:cNvPr id="3" name="组合 2"/>
            <p:cNvGrpSpPr/>
            <p:nvPr/>
          </p:nvGrpSpPr>
          <p:grpSpPr>
            <a:xfrm>
              <a:off x="692070" y="1848229"/>
              <a:ext cx="2523610" cy="3092939"/>
              <a:chOff x="620062" y="1848229"/>
              <a:chExt cx="2523610" cy="3092939"/>
            </a:xfrm>
          </p:grpSpPr>
          <p:sp>
            <p:nvSpPr>
              <p:cNvPr id="25" name="íṡľíḍè-Rectangle 24"/>
              <p:cNvSpPr/>
              <p:nvPr/>
            </p:nvSpPr>
            <p:spPr>
              <a:xfrm>
                <a:off x="669925" y="2420888"/>
                <a:ext cx="2473747" cy="25202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27" name="íṡľíḍè-Rectangle 26"/>
              <p:cNvSpPr/>
              <p:nvPr/>
            </p:nvSpPr>
            <p:spPr>
              <a:xfrm>
                <a:off x="620062" y="1848229"/>
                <a:ext cx="2473747" cy="453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en-US" altLang="zh-CN" sz="2400" b="1" dirty="0">
                    <a:solidFill>
                      <a:schemeClr val="bg1"/>
                    </a:solidFill>
                    <a:latin typeface="站酷小薇LOGO体" panose="02010600010101010101" pitchFamily="50" charset="-122"/>
                    <a:ea typeface="站酷小薇LOGO体" panose="02010600010101010101" pitchFamily="50" charset="-122"/>
                    <a:sym typeface="Arial" panose="020B0604020202020204"/>
                  </a:rPr>
                  <a:t>GitHub</a:t>
                </a:r>
                <a:endParaRPr lang="zh-CN" altLang="en-US" sz="2400" b="1"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grpSp>
        <p:grpSp>
          <p:nvGrpSpPr>
            <p:cNvPr id="4" name="组合 3"/>
            <p:cNvGrpSpPr/>
            <p:nvPr/>
          </p:nvGrpSpPr>
          <p:grpSpPr>
            <a:xfrm>
              <a:off x="3484507" y="1863488"/>
              <a:ext cx="2473747" cy="3077680"/>
              <a:chOff x="3359696" y="1863488"/>
              <a:chExt cx="2473747" cy="3077680"/>
            </a:xfrm>
          </p:grpSpPr>
          <p:sp>
            <p:nvSpPr>
              <p:cNvPr id="19" name="íṡľíḍè-Rectangle 18"/>
              <p:cNvSpPr/>
              <p:nvPr/>
            </p:nvSpPr>
            <p:spPr>
              <a:xfrm>
                <a:off x="3359696" y="2420888"/>
                <a:ext cx="2473747" cy="252028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20" name="íṡľíḍè-Rectangle 19"/>
              <p:cNvSpPr/>
              <p:nvPr/>
            </p:nvSpPr>
            <p:spPr>
              <a:xfrm>
                <a:off x="3359696" y="1863488"/>
                <a:ext cx="2473747" cy="453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en-US" altLang="zh-CN" sz="2400" b="1" dirty="0">
                    <a:solidFill>
                      <a:schemeClr val="bg1"/>
                    </a:solidFill>
                    <a:latin typeface="站酷小薇LOGO体" panose="02010600010101010101" pitchFamily="50" charset="-122"/>
                    <a:ea typeface="站酷小薇LOGO体" panose="02010600010101010101" pitchFamily="50" charset="-122"/>
                    <a:sym typeface="Arial" panose="020B0604020202020204"/>
                  </a:rPr>
                  <a:t>MySQL</a:t>
                </a:r>
                <a:endParaRPr lang="zh-CN" altLang="en-US" sz="2400" b="1"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grpSp>
        <p:grpSp>
          <p:nvGrpSpPr>
            <p:cNvPr id="5" name="组合 4"/>
            <p:cNvGrpSpPr/>
            <p:nvPr/>
          </p:nvGrpSpPr>
          <p:grpSpPr>
            <a:xfrm>
              <a:off x="6227081" y="1863488"/>
              <a:ext cx="2480411" cy="3077680"/>
              <a:chOff x="6096000" y="1863488"/>
              <a:chExt cx="2480411" cy="3077680"/>
            </a:xfrm>
          </p:grpSpPr>
          <p:sp>
            <p:nvSpPr>
              <p:cNvPr id="13" name="íṡľíḍè-Rectangle 12"/>
              <p:cNvSpPr/>
              <p:nvPr/>
            </p:nvSpPr>
            <p:spPr>
              <a:xfrm>
                <a:off x="6102664" y="2420888"/>
                <a:ext cx="2473747" cy="252028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14" name="íṡľíḍè-Rectangle 13"/>
              <p:cNvSpPr/>
              <p:nvPr/>
            </p:nvSpPr>
            <p:spPr>
              <a:xfrm>
                <a:off x="6096000" y="1863488"/>
                <a:ext cx="2473747" cy="4538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en-US" altLang="zh-CN" sz="2400" b="1" dirty="0">
                    <a:solidFill>
                      <a:schemeClr val="bg1"/>
                    </a:solidFill>
                    <a:latin typeface="站酷小薇LOGO体" panose="02010600010101010101" pitchFamily="50" charset="-122"/>
                    <a:ea typeface="站酷小薇LOGO体" panose="02010600010101010101" pitchFamily="50" charset="-122"/>
                    <a:sym typeface="Arial" panose="020B0604020202020204"/>
                  </a:rPr>
                  <a:t>JetBrains</a:t>
                </a:r>
                <a:endParaRPr lang="zh-CN" altLang="en-US" sz="2400" b="1"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grpSp>
        <p:grpSp>
          <p:nvGrpSpPr>
            <p:cNvPr id="6" name="组合 5"/>
            <p:cNvGrpSpPr/>
            <p:nvPr/>
          </p:nvGrpSpPr>
          <p:grpSpPr>
            <a:xfrm>
              <a:off x="8976320" y="1863488"/>
              <a:ext cx="2473747" cy="3077680"/>
              <a:chOff x="8904312" y="1863488"/>
              <a:chExt cx="2473747" cy="3077680"/>
            </a:xfrm>
          </p:grpSpPr>
          <p:sp>
            <p:nvSpPr>
              <p:cNvPr id="7" name="íṡľíḍè-Rectangle 6"/>
              <p:cNvSpPr/>
              <p:nvPr/>
            </p:nvSpPr>
            <p:spPr>
              <a:xfrm>
                <a:off x="8904312" y="2420888"/>
                <a:ext cx="2473747" cy="252028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8" name="íṡľíḍè-Rectangle 7"/>
              <p:cNvSpPr/>
              <p:nvPr/>
            </p:nvSpPr>
            <p:spPr>
              <a:xfrm>
                <a:off x="8904312" y="1863488"/>
                <a:ext cx="2473747" cy="453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en-US" altLang="zh-CN" sz="2400" b="1" dirty="0">
                    <a:solidFill>
                      <a:schemeClr val="bg1"/>
                    </a:solidFill>
                    <a:latin typeface="站酷小薇LOGO体" panose="02010600010101010101" pitchFamily="50" charset="-122"/>
                    <a:ea typeface="站酷小薇LOGO体" panose="02010600010101010101" pitchFamily="50" charset="-122"/>
                    <a:sym typeface="Arial" panose="020B0604020202020204"/>
                  </a:rPr>
                  <a:t>Veritas Backup</a:t>
                </a:r>
                <a:endParaRPr lang="zh-CN" altLang="en-US" sz="2400" b="1"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grpSp>
        <p:sp>
          <p:nvSpPr>
            <p:cNvPr id="35" name="iSlíďè"/>
            <p:cNvSpPr txBox="1"/>
            <p:nvPr/>
          </p:nvSpPr>
          <p:spPr bwMode="auto">
            <a:xfrm>
              <a:off x="3631705" y="2736202"/>
              <a:ext cx="2238128" cy="174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开发人员熟悉，</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安装方便，免费。</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性能优秀，能够满足</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用户需求。</a:t>
              </a:r>
            </a:p>
          </p:txBody>
        </p:sp>
        <p:sp>
          <p:nvSpPr>
            <p:cNvPr id="37" name="iSlíďè"/>
            <p:cNvSpPr txBox="1"/>
            <p:nvPr/>
          </p:nvSpPr>
          <p:spPr bwMode="auto">
            <a:xfrm>
              <a:off x="6166743" y="2732756"/>
              <a:ext cx="2274358" cy="1755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en-US" altLang="zh-CN" b="1" dirty="0">
                  <a:solidFill>
                    <a:schemeClr val="bg1"/>
                  </a:solidFill>
                  <a:latin typeface="站酷小薇LOGO体" panose="02010600010101010101" pitchFamily="50" charset="-122"/>
                  <a:ea typeface="站酷小薇LOGO体" panose="02010600010101010101" pitchFamily="50" charset="-122"/>
                </a:rPr>
                <a:t>WebStorm</a:t>
              </a:r>
              <a:r>
                <a:rPr lang="zh-CN" altLang="en-US" b="1" dirty="0">
                  <a:solidFill>
                    <a:schemeClr val="bg1"/>
                  </a:solidFill>
                  <a:latin typeface="站酷小薇LOGO体" panose="02010600010101010101" pitchFamily="50" charset="-122"/>
                  <a:ea typeface="站酷小薇LOGO体" panose="02010600010101010101" pitchFamily="50" charset="-122"/>
                </a:rPr>
                <a:t>、</a:t>
              </a:r>
              <a:r>
                <a:rPr lang="en-US" altLang="zh-CN" b="1" dirty="0">
                  <a:solidFill>
                    <a:schemeClr val="bg1"/>
                  </a:solidFill>
                  <a:latin typeface="站酷小薇LOGO体" panose="02010600010101010101" pitchFamily="50" charset="-122"/>
                  <a:ea typeface="站酷小薇LOGO体" panose="02010600010101010101" pitchFamily="50" charset="-122"/>
                </a:rPr>
                <a:t>IDEA</a:t>
              </a: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等工具学习成本低，</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开发人员熟悉，且</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提供免费社区版以及</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专业版试用。</a:t>
              </a:r>
              <a:endParaRPr lang="en-US" altLang="zh-CN" b="1" dirty="0">
                <a:solidFill>
                  <a:schemeClr val="bg1"/>
                </a:solidFill>
                <a:latin typeface="站酷小薇LOGO体" panose="02010600010101010101" pitchFamily="50" charset="-122"/>
                <a:ea typeface="站酷小薇LOGO体" panose="02010600010101010101" pitchFamily="50" charset="-122"/>
              </a:endParaRPr>
            </a:p>
          </p:txBody>
        </p:sp>
        <p:sp>
          <p:nvSpPr>
            <p:cNvPr id="39" name="iSlíďè"/>
            <p:cNvSpPr txBox="1"/>
            <p:nvPr/>
          </p:nvSpPr>
          <p:spPr bwMode="auto">
            <a:xfrm>
              <a:off x="8976320" y="2729309"/>
              <a:ext cx="2385325" cy="203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提供安全可靠的</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数据备份服务，支持</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阿里云服务器，对</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新手友好，提供免费</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试用服务，解决经费</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限制</a:t>
              </a:r>
            </a:p>
          </p:txBody>
        </p:sp>
      </p:grpSp>
      <p:sp>
        <p:nvSpPr>
          <p:cNvPr id="10" name="标题 9"/>
          <p:cNvSpPr>
            <a:spLocks noGrp="1"/>
          </p:cNvSpPr>
          <p:nvPr>
            <p:ph type="title"/>
          </p:nvPr>
        </p:nvSpPr>
        <p:spPr/>
        <p:txBody>
          <a:bodyPr>
            <a:normAutofit fontScale="90000"/>
          </a:bodyPr>
          <a:lstStyle/>
          <a:p>
            <a:pPr algn="ctr"/>
            <a:r>
              <a:rPr lang="en-US" altLang="zh-CN" sz="2800" dirty="0">
                <a:solidFill>
                  <a:schemeClr val="bg1"/>
                </a:solidFill>
                <a:latin typeface="站酷小薇LOGO体" panose="02010600010101010101" pitchFamily="50" charset="-122"/>
                <a:ea typeface="站酷小薇LOGO体" panose="02010600010101010101" pitchFamily="50" charset="-122"/>
              </a:rPr>
              <a:t> Appropriate Technologies</a:t>
            </a:r>
            <a:endParaRPr lang="zh-CN" altLang="en-US" sz="2800" dirty="0">
              <a:solidFill>
                <a:schemeClr val="bg1"/>
              </a:solidFill>
              <a:latin typeface="站酷小薇LOGO体" panose="02010600010101010101" pitchFamily="50" charset="-122"/>
              <a:ea typeface="站酷小薇LOGO体" panose="02010600010101010101" pitchFamily="50"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991"/>
            <a:ext cx="6858000" cy="6858000"/>
          </a:xfrm>
          <a:prstGeom prst="rect">
            <a:avLst/>
          </a:prstGeom>
        </p:spPr>
      </p:pic>
      <p:sp>
        <p:nvSpPr>
          <p:cNvPr id="15" name="iSlíďè">
            <a:extLst>
              <a:ext uri="{FF2B5EF4-FFF2-40B4-BE49-F238E27FC236}">
                <a16:creationId xmlns:a16="http://schemas.microsoft.com/office/drawing/2014/main" id="{24F89863-ADDC-4D46-A309-011271F3D5D2}"/>
              </a:ext>
            </a:extLst>
          </p:cNvPr>
          <p:cNvSpPr txBox="1"/>
          <p:nvPr/>
        </p:nvSpPr>
        <p:spPr bwMode="auto">
          <a:xfrm>
            <a:off x="237589" y="2639749"/>
            <a:ext cx="1770721" cy="122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目前最主流、</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最通用的代码</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管理工具，便捷，</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应用广泛</a:t>
            </a:r>
          </a:p>
        </p:txBody>
      </p:sp>
      <p:sp>
        <p:nvSpPr>
          <p:cNvPr id="17" name="íṡľíḍè-Rectangle 26">
            <a:extLst>
              <a:ext uri="{FF2B5EF4-FFF2-40B4-BE49-F238E27FC236}">
                <a16:creationId xmlns:a16="http://schemas.microsoft.com/office/drawing/2014/main" id="{7FC362A3-7596-4E2B-B862-C7327CDB730E}"/>
              </a:ext>
            </a:extLst>
          </p:cNvPr>
          <p:cNvSpPr/>
          <p:nvPr/>
        </p:nvSpPr>
        <p:spPr>
          <a:xfrm>
            <a:off x="9916178" y="1749103"/>
            <a:ext cx="2189690" cy="4094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a:r>
              <a:rPr lang="zh-CN" altLang="en-US" sz="2400" b="1" dirty="0">
                <a:solidFill>
                  <a:schemeClr val="bg1"/>
                </a:solidFill>
                <a:latin typeface="站酷小薇LOGO体" panose="02010600010101010101" pitchFamily="50" charset="-122"/>
                <a:ea typeface="站酷小薇LOGO体" panose="02010600010101010101" pitchFamily="50" charset="-122"/>
                <a:sym typeface="Arial" panose="020B0604020202020204"/>
              </a:rPr>
              <a:t>爬虫</a:t>
            </a:r>
          </a:p>
        </p:txBody>
      </p:sp>
      <p:sp>
        <p:nvSpPr>
          <p:cNvPr id="21" name="íṡľíḍè-Rectangle 24">
            <a:extLst>
              <a:ext uri="{FF2B5EF4-FFF2-40B4-BE49-F238E27FC236}">
                <a16:creationId xmlns:a16="http://schemas.microsoft.com/office/drawing/2014/main" id="{970C0CD4-A3A2-4313-B7CD-01ED71D3F4FD}"/>
              </a:ext>
            </a:extLst>
          </p:cNvPr>
          <p:cNvSpPr/>
          <p:nvPr/>
        </p:nvSpPr>
        <p:spPr>
          <a:xfrm>
            <a:off x="9910279" y="2288178"/>
            <a:ext cx="2189690" cy="227366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22" name="iSlíďè">
            <a:extLst>
              <a:ext uri="{FF2B5EF4-FFF2-40B4-BE49-F238E27FC236}">
                <a16:creationId xmlns:a16="http://schemas.microsoft.com/office/drawing/2014/main" id="{E6939D27-521C-43A9-838F-97E27D821C82}"/>
              </a:ext>
            </a:extLst>
          </p:cNvPr>
          <p:cNvSpPr txBox="1"/>
          <p:nvPr/>
        </p:nvSpPr>
        <p:spPr bwMode="auto">
          <a:xfrm>
            <a:off x="9910279" y="2566419"/>
            <a:ext cx="1770721" cy="122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en-US" altLang="zh-CN" b="1" dirty="0">
                <a:solidFill>
                  <a:schemeClr val="bg1"/>
                </a:solidFill>
                <a:latin typeface="站酷小薇LOGO体" panose="02010600010101010101" pitchFamily="50" charset="-122"/>
                <a:ea typeface="站酷小薇LOGO体" panose="02010600010101010101" pitchFamily="50" charset="-122"/>
              </a:rPr>
              <a:t>Python</a:t>
            </a:r>
            <a:r>
              <a:rPr lang="zh-CN" altLang="en-US" b="1" dirty="0">
                <a:solidFill>
                  <a:schemeClr val="bg1"/>
                </a:solidFill>
                <a:latin typeface="站酷小薇LOGO体" panose="02010600010101010101" pitchFamily="50" charset="-122"/>
                <a:ea typeface="站酷小薇LOGO体" panose="02010600010101010101" pitchFamily="50" charset="-122"/>
              </a:rPr>
              <a:t>语言友好，</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启动成本低。</a:t>
            </a: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框架成熟简单，</a:t>
            </a:r>
            <a:endParaRPr lang="en-US" altLang="zh-CN" b="1" dirty="0">
              <a:solidFill>
                <a:schemeClr val="bg1"/>
              </a:solidFill>
              <a:latin typeface="站酷小薇LOGO体" panose="02010600010101010101" pitchFamily="50" charset="-122"/>
              <a:ea typeface="站酷小薇LOGO体" panose="02010600010101010101" pitchFamily="50" charset="-122"/>
            </a:endParaRPr>
          </a:p>
          <a:p>
            <a:pPr defTabSz="913742">
              <a:spcBef>
                <a:spcPct val="0"/>
              </a:spcBef>
              <a:defRPr/>
            </a:pPr>
            <a:r>
              <a:rPr lang="zh-CN" altLang="en-US" b="1" dirty="0">
                <a:solidFill>
                  <a:schemeClr val="bg1"/>
                </a:solidFill>
                <a:latin typeface="站酷小薇LOGO体" panose="02010600010101010101" pitchFamily="50" charset="-122"/>
                <a:ea typeface="站酷小薇LOGO体" panose="02010600010101010101" pitchFamily="50" charset="-122"/>
              </a:rPr>
              <a:t>编写成本低。</a:t>
            </a:r>
          </a:p>
        </p:txBody>
      </p:sp>
      <p:pic>
        <p:nvPicPr>
          <p:cNvPr id="23" name="图片 22">
            <a:extLst>
              <a:ext uri="{FF2B5EF4-FFF2-40B4-BE49-F238E27FC236}">
                <a16:creationId xmlns:a16="http://schemas.microsoft.com/office/drawing/2014/main" id="{59CE3410-67A8-434C-B9D4-CC4998B0AB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1906" y="0"/>
            <a:ext cx="2000094" cy="600028"/>
          </a:xfrm>
          <a:prstGeom prst="rect">
            <a:avLst/>
          </a:prstGeom>
        </p:spPr>
      </p:pic>
    </p:spTree>
    <p:custDataLst>
      <p:tags r:id="rId1"/>
    </p:custDataLst>
    <p:extLst>
      <p:ext uri="{BB962C8B-B14F-4D97-AF65-F5344CB8AC3E}">
        <p14:creationId xmlns:p14="http://schemas.microsoft.com/office/powerpoint/2010/main" val="7908467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3383" y="1279053"/>
            <a:ext cx="9842025" cy="5062988"/>
            <a:chOff x="828769" y="1535572"/>
            <a:chExt cx="10275640" cy="5286050"/>
          </a:xfrm>
        </p:grpSpPr>
        <p:grpSp>
          <p:nvGrpSpPr>
            <p:cNvPr id="3" name="组合 2"/>
            <p:cNvGrpSpPr/>
            <p:nvPr/>
          </p:nvGrpSpPr>
          <p:grpSpPr>
            <a:xfrm>
              <a:off x="828769" y="1545651"/>
              <a:ext cx="4312739" cy="5275971"/>
              <a:chOff x="756761" y="1545651"/>
              <a:chExt cx="4312739" cy="5275971"/>
            </a:xfrm>
          </p:grpSpPr>
          <p:sp>
            <p:nvSpPr>
              <p:cNvPr id="25" name="íṡľíḍè-Rectangle 24"/>
              <p:cNvSpPr/>
              <p:nvPr/>
            </p:nvSpPr>
            <p:spPr>
              <a:xfrm>
                <a:off x="756761" y="2147388"/>
                <a:ext cx="4312739" cy="46742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30" name="íṡľíḍè-Freeform 14"/>
              <p:cNvSpPr/>
              <p:nvPr/>
            </p:nvSpPr>
            <p:spPr bwMode="auto">
              <a:xfrm>
                <a:off x="1676258" y="2754673"/>
                <a:ext cx="461080" cy="439730"/>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accent1"/>
              </a:solidFill>
              <a:ln>
                <a:noFill/>
              </a:ln>
            </p:spPr>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27" name="íṡľíḍè-Rectangle 26"/>
              <p:cNvSpPr/>
              <p:nvPr/>
            </p:nvSpPr>
            <p:spPr>
              <a:xfrm>
                <a:off x="1676259" y="1545651"/>
                <a:ext cx="2473747" cy="453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altLang="zh-CN" sz="2400" b="1" dirty="0">
                    <a:solidFill>
                      <a:schemeClr val="bg1"/>
                    </a:solidFill>
                    <a:latin typeface="站酷小薇LOGO体" panose="02010600010101010101" pitchFamily="50" charset="-122"/>
                    <a:ea typeface="站酷小薇LOGO体" panose="02010600010101010101" pitchFamily="50" charset="-122"/>
                    <a:sym typeface="Arial" panose="020B0604020202020204"/>
                  </a:rPr>
                  <a:t>Vue.js</a:t>
                </a:r>
                <a:endParaRPr lang="zh-CN" altLang="en-US" sz="2400" b="1"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grpSp>
        <p:grpSp>
          <p:nvGrpSpPr>
            <p:cNvPr id="6" name="组合 5"/>
            <p:cNvGrpSpPr/>
            <p:nvPr/>
          </p:nvGrpSpPr>
          <p:grpSpPr>
            <a:xfrm>
              <a:off x="6960686" y="1535572"/>
              <a:ext cx="4143723" cy="5286049"/>
              <a:chOff x="6888678" y="1535572"/>
              <a:chExt cx="4143723" cy="5286049"/>
            </a:xfrm>
          </p:grpSpPr>
          <p:sp>
            <p:nvSpPr>
              <p:cNvPr id="7" name="íṡľíḍè-Rectangle 6"/>
              <p:cNvSpPr/>
              <p:nvPr/>
            </p:nvSpPr>
            <p:spPr>
              <a:xfrm>
                <a:off x="6888678" y="2147388"/>
                <a:ext cx="4143723" cy="467423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sp>
            <p:nvSpPr>
              <p:cNvPr id="8" name="íṡľíḍè-Rectangle 7"/>
              <p:cNvSpPr/>
              <p:nvPr/>
            </p:nvSpPr>
            <p:spPr>
              <a:xfrm>
                <a:off x="7809558" y="1535572"/>
                <a:ext cx="2473747" cy="453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altLang="zh-CN" sz="2400" b="1" dirty="0">
                    <a:solidFill>
                      <a:schemeClr val="bg1"/>
                    </a:solidFill>
                    <a:latin typeface="站酷小薇LOGO体" panose="02010600010101010101" pitchFamily="50" charset="-122"/>
                    <a:ea typeface="站酷小薇LOGO体" panose="02010600010101010101" pitchFamily="50" charset="-122"/>
                    <a:sym typeface="Arial" panose="020B0604020202020204"/>
                  </a:rPr>
                  <a:t>Spring Boot</a:t>
                </a:r>
                <a:endParaRPr lang="zh-CN" altLang="en-US" sz="2400" b="1" dirty="0">
                  <a:solidFill>
                    <a:schemeClr val="bg1"/>
                  </a:solidFill>
                  <a:latin typeface="站酷小薇LOGO体" panose="02010600010101010101" pitchFamily="50" charset="-122"/>
                  <a:ea typeface="站酷小薇LOGO体" panose="02010600010101010101" pitchFamily="50" charset="-122"/>
                  <a:sym typeface="Arial" panose="020B0604020202020204"/>
                </a:endParaRPr>
              </a:p>
            </p:txBody>
          </p:sp>
        </p:grpSp>
      </p:grpSp>
      <p:sp>
        <p:nvSpPr>
          <p:cNvPr id="10" name="标题 9"/>
          <p:cNvSpPr>
            <a:spLocks noGrp="1"/>
          </p:cNvSpPr>
          <p:nvPr>
            <p:ph type="title"/>
          </p:nvPr>
        </p:nvSpPr>
        <p:spPr>
          <a:xfrm>
            <a:off x="3882752" y="213873"/>
            <a:ext cx="5002168" cy="923580"/>
          </a:xfrm>
        </p:spPr>
        <p:txBody>
          <a:bodyPr>
            <a:normAutofit/>
          </a:bodyPr>
          <a:lstStyle/>
          <a:p>
            <a:pPr algn="ctr"/>
            <a:r>
              <a:rPr lang="en-US" altLang="zh-CN" sz="3600" dirty="0">
                <a:solidFill>
                  <a:schemeClr val="bg1"/>
                </a:solidFill>
                <a:latin typeface="站酷小薇LOGO体" panose="02010600010101010101" pitchFamily="50" charset="-122"/>
                <a:ea typeface="站酷小薇LOGO体" panose="02010600010101010101" pitchFamily="50" charset="-122"/>
              </a:rPr>
              <a:t>Vue.js + SpringBoot</a:t>
            </a:r>
            <a:endParaRPr lang="zh-CN" altLang="en-US" sz="3600" dirty="0">
              <a:solidFill>
                <a:schemeClr val="bg1"/>
              </a:solidFill>
              <a:latin typeface="站酷小薇LOGO体" panose="02010600010101010101" pitchFamily="50" charset="-122"/>
              <a:ea typeface="站酷小薇LOGO体" panose="02010600010101010101" pitchFamily="50"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6850" y="0"/>
            <a:ext cx="6858000" cy="6858000"/>
          </a:xfrm>
          <a:prstGeom prst="rect">
            <a:avLst/>
          </a:prstGeom>
        </p:spPr>
      </p:pic>
      <p:sp>
        <p:nvSpPr>
          <p:cNvPr id="11" name="文本框 10">
            <a:extLst>
              <a:ext uri="{FF2B5EF4-FFF2-40B4-BE49-F238E27FC236}">
                <a16:creationId xmlns:a16="http://schemas.microsoft.com/office/drawing/2014/main" id="{FAE78CA1-73BB-4C35-838A-293DC67DAEE2}"/>
              </a:ext>
            </a:extLst>
          </p:cNvPr>
          <p:cNvSpPr txBox="1"/>
          <p:nvPr/>
        </p:nvSpPr>
        <p:spPr>
          <a:xfrm>
            <a:off x="1256592" y="2096945"/>
            <a:ext cx="3813248" cy="2585323"/>
          </a:xfrm>
          <a:prstGeom prst="rect">
            <a:avLst/>
          </a:prstGeom>
          <a:noFill/>
        </p:spPr>
        <p:txBody>
          <a:bodyPr wrap="square" rtlCol="0">
            <a:spAutoFit/>
          </a:bodyPr>
          <a:lstStyle/>
          <a:p>
            <a:r>
              <a:rPr lang="en-US" altLang="zh-CN" b="1" dirty="0">
                <a:solidFill>
                  <a:schemeClr val="bg1"/>
                </a:solidFill>
                <a:latin typeface="站酷小薇LOGO体" panose="02010600010101010101" pitchFamily="50" charset="-122"/>
                <a:ea typeface="站酷小薇LOGO体" panose="02010600010101010101" pitchFamily="50" charset="-122"/>
              </a:rPr>
              <a:t>1</a:t>
            </a:r>
            <a:r>
              <a:rPr lang="zh-CN" altLang="en-US" b="1" dirty="0">
                <a:solidFill>
                  <a:schemeClr val="bg1"/>
                </a:solidFill>
                <a:latin typeface="站酷小薇LOGO体" panose="02010600010101010101" pitchFamily="50" charset="-122"/>
                <a:ea typeface="站酷小薇LOGO体" panose="02010600010101010101" pitchFamily="50" charset="-122"/>
              </a:rPr>
              <a:t>、轻量级的框架</a:t>
            </a:r>
            <a:endParaRPr lang="en-US" altLang="zh-CN" b="1" dirty="0">
              <a:solidFill>
                <a:schemeClr val="bg1"/>
              </a:solidFill>
              <a:latin typeface="站酷小薇LOGO体" panose="02010600010101010101" pitchFamily="50" charset="-122"/>
              <a:ea typeface="站酷小薇LOGO体" panose="02010600010101010101" pitchFamily="50" charset="-122"/>
            </a:endParaRPr>
          </a:p>
          <a:p>
            <a:r>
              <a:rPr lang="en-US" altLang="zh-CN" b="1" dirty="0">
                <a:solidFill>
                  <a:schemeClr val="bg1"/>
                </a:solidFill>
                <a:latin typeface="站酷小薇LOGO体" panose="02010600010101010101" pitchFamily="50" charset="-122"/>
                <a:ea typeface="站酷小薇LOGO体" panose="02010600010101010101" pitchFamily="50" charset="-122"/>
              </a:rPr>
              <a:t>2</a:t>
            </a:r>
            <a:r>
              <a:rPr lang="zh-CN" altLang="en-US" b="1" dirty="0">
                <a:solidFill>
                  <a:schemeClr val="bg1"/>
                </a:solidFill>
                <a:latin typeface="站酷小薇LOGO体" panose="02010600010101010101" pitchFamily="50" charset="-122"/>
                <a:ea typeface="站酷小薇LOGO体" panose="02010600010101010101" pitchFamily="50" charset="-122"/>
              </a:rPr>
              <a:t>、简单易学，中文文档</a:t>
            </a:r>
            <a:endParaRPr lang="en-US" altLang="zh-CN" b="1" dirty="0">
              <a:solidFill>
                <a:schemeClr val="bg1"/>
              </a:solidFill>
              <a:latin typeface="站酷小薇LOGO体" panose="02010600010101010101" pitchFamily="50" charset="-122"/>
              <a:ea typeface="站酷小薇LOGO体" panose="02010600010101010101" pitchFamily="50" charset="-122"/>
            </a:endParaRPr>
          </a:p>
          <a:p>
            <a:r>
              <a:rPr lang="en-US" altLang="zh-CN" b="1" dirty="0">
                <a:solidFill>
                  <a:schemeClr val="bg1"/>
                </a:solidFill>
                <a:latin typeface="站酷小薇LOGO体" panose="02010600010101010101" pitchFamily="50" charset="-122"/>
                <a:ea typeface="站酷小薇LOGO体" panose="02010600010101010101" pitchFamily="50" charset="-122"/>
              </a:rPr>
              <a:t>3</a:t>
            </a:r>
            <a:r>
              <a:rPr lang="zh-CN" altLang="en-US" b="1" dirty="0">
                <a:solidFill>
                  <a:schemeClr val="bg1"/>
                </a:solidFill>
                <a:latin typeface="站酷小薇LOGO体" panose="02010600010101010101" pitchFamily="50" charset="-122"/>
                <a:ea typeface="站酷小薇LOGO体" panose="02010600010101010101" pitchFamily="50" charset="-122"/>
              </a:rPr>
              <a:t>、双向数据绑定，数据操作简单</a:t>
            </a:r>
            <a:endParaRPr lang="en-US" altLang="zh-CN" b="1" dirty="0">
              <a:solidFill>
                <a:schemeClr val="bg1"/>
              </a:solidFill>
              <a:latin typeface="站酷小薇LOGO体" panose="02010600010101010101" pitchFamily="50" charset="-122"/>
              <a:ea typeface="站酷小薇LOGO体" panose="02010600010101010101" pitchFamily="50" charset="-122"/>
            </a:endParaRPr>
          </a:p>
          <a:p>
            <a:r>
              <a:rPr lang="en-US" altLang="zh-CN" b="1" dirty="0">
                <a:solidFill>
                  <a:schemeClr val="bg1"/>
                </a:solidFill>
                <a:latin typeface="站酷小薇LOGO体" panose="02010600010101010101" pitchFamily="50" charset="-122"/>
                <a:ea typeface="站酷小薇LOGO体" panose="02010600010101010101" pitchFamily="50" charset="-122"/>
              </a:rPr>
              <a:t>4</a:t>
            </a:r>
            <a:r>
              <a:rPr lang="zh-CN" altLang="en-US" b="1" dirty="0">
                <a:solidFill>
                  <a:schemeClr val="bg1"/>
                </a:solidFill>
                <a:latin typeface="站酷小薇LOGO体" panose="02010600010101010101" pitchFamily="50" charset="-122"/>
                <a:ea typeface="站酷小薇LOGO体" panose="02010600010101010101" pitchFamily="50" charset="-122"/>
              </a:rPr>
              <a:t>、组件化，采用可复用、解耦的组件来构建页面</a:t>
            </a:r>
            <a:endParaRPr lang="en-US" altLang="zh-CN" b="1" dirty="0">
              <a:solidFill>
                <a:schemeClr val="bg1"/>
              </a:solidFill>
              <a:latin typeface="站酷小薇LOGO体" panose="02010600010101010101" pitchFamily="50" charset="-122"/>
              <a:ea typeface="站酷小薇LOGO体" panose="02010600010101010101" pitchFamily="50" charset="-122"/>
            </a:endParaRPr>
          </a:p>
          <a:p>
            <a:r>
              <a:rPr lang="en-US" altLang="zh-CN" b="1" dirty="0">
                <a:solidFill>
                  <a:schemeClr val="bg1"/>
                </a:solidFill>
                <a:latin typeface="站酷小薇LOGO体" panose="02010600010101010101" pitchFamily="50" charset="-122"/>
                <a:ea typeface="站酷小薇LOGO体" panose="02010600010101010101" pitchFamily="50" charset="-122"/>
              </a:rPr>
              <a:t>5</a:t>
            </a:r>
            <a:r>
              <a:rPr lang="zh-CN" altLang="en-US" b="1" dirty="0">
                <a:solidFill>
                  <a:schemeClr val="bg1"/>
                </a:solidFill>
                <a:latin typeface="站酷小薇LOGO体" panose="02010600010101010101" pitchFamily="50" charset="-122"/>
                <a:ea typeface="站酷小薇LOGO体" panose="02010600010101010101" pitchFamily="50" charset="-122"/>
              </a:rPr>
              <a:t>、数据驱动：自动计算属性和追踪依赖的模板表达式</a:t>
            </a:r>
            <a:endParaRPr lang="en-US" altLang="zh-CN" b="1" dirty="0">
              <a:solidFill>
                <a:schemeClr val="bg1"/>
              </a:solidFill>
              <a:latin typeface="站酷小薇LOGO体" panose="02010600010101010101" pitchFamily="50" charset="-122"/>
              <a:ea typeface="站酷小薇LOGO体" panose="02010600010101010101" pitchFamily="50" charset="-122"/>
            </a:endParaRPr>
          </a:p>
          <a:p>
            <a:r>
              <a:rPr lang="en-US" altLang="zh-CN" b="1" dirty="0">
                <a:solidFill>
                  <a:schemeClr val="bg1"/>
                </a:solidFill>
                <a:latin typeface="站酷小薇LOGO体" panose="02010600010101010101" pitchFamily="50" charset="-122"/>
                <a:ea typeface="站酷小薇LOGO体" panose="02010600010101010101" pitchFamily="50" charset="-122"/>
              </a:rPr>
              <a:t>6</a:t>
            </a:r>
            <a:r>
              <a:rPr lang="zh-CN" altLang="en-US" b="1" dirty="0">
                <a:solidFill>
                  <a:schemeClr val="bg1"/>
                </a:solidFill>
                <a:latin typeface="站酷小薇LOGO体" panose="02010600010101010101" pitchFamily="50" charset="-122"/>
                <a:ea typeface="站酷小薇LOGO体" panose="02010600010101010101" pitchFamily="50" charset="-122"/>
              </a:rPr>
              <a:t>、虚拟</a:t>
            </a:r>
            <a:r>
              <a:rPr lang="en-US" altLang="zh-CN" b="1" dirty="0">
                <a:solidFill>
                  <a:schemeClr val="bg1"/>
                </a:solidFill>
                <a:latin typeface="站酷小薇LOGO体" panose="02010600010101010101" pitchFamily="50" charset="-122"/>
                <a:ea typeface="站酷小薇LOGO体" panose="02010600010101010101" pitchFamily="50" charset="-122"/>
              </a:rPr>
              <a:t>DOM</a:t>
            </a:r>
          </a:p>
          <a:p>
            <a:r>
              <a:rPr lang="en-US" altLang="zh-CN" b="1" dirty="0">
                <a:solidFill>
                  <a:schemeClr val="bg1"/>
                </a:solidFill>
                <a:latin typeface="站酷小薇LOGO体" panose="02010600010101010101" pitchFamily="50" charset="-122"/>
                <a:ea typeface="站酷小薇LOGO体" panose="02010600010101010101" pitchFamily="50" charset="-122"/>
              </a:rPr>
              <a:t>7</a:t>
            </a:r>
            <a:r>
              <a:rPr lang="zh-CN" altLang="en-US" b="1" dirty="0">
                <a:solidFill>
                  <a:schemeClr val="bg1"/>
                </a:solidFill>
                <a:latin typeface="站酷小薇LOGO体" panose="02010600010101010101" pitchFamily="50" charset="-122"/>
                <a:ea typeface="站酷小薇LOGO体" panose="02010600010101010101" pitchFamily="50" charset="-122"/>
              </a:rPr>
              <a:t>、开发人员熟悉，组件库丰富</a:t>
            </a:r>
            <a:endParaRPr lang="en-US" altLang="zh-CN" b="1" dirty="0">
              <a:solidFill>
                <a:schemeClr val="bg1"/>
              </a:solidFill>
              <a:latin typeface="站酷小薇LOGO体" panose="02010600010101010101" pitchFamily="50" charset="-122"/>
              <a:ea typeface="站酷小薇LOGO体" panose="02010600010101010101" pitchFamily="50" charset="-122"/>
            </a:endParaRPr>
          </a:p>
        </p:txBody>
      </p:sp>
      <p:sp>
        <p:nvSpPr>
          <p:cNvPr id="15" name="文本框 14">
            <a:extLst>
              <a:ext uri="{FF2B5EF4-FFF2-40B4-BE49-F238E27FC236}">
                <a16:creationId xmlns:a16="http://schemas.microsoft.com/office/drawing/2014/main" id="{E3B311B7-5FCB-4D0E-82EA-753F8930817D}"/>
              </a:ext>
            </a:extLst>
          </p:cNvPr>
          <p:cNvSpPr txBox="1"/>
          <p:nvPr/>
        </p:nvSpPr>
        <p:spPr>
          <a:xfrm>
            <a:off x="7071360" y="2113280"/>
            <a:ext cx="3627120" cy="3139321"/>
          </a:xfrm>
          <a:prstGeom prst="rect">
            <a:avLst/>
          </a:prstGeom>
          <a:noFill/>
        </p:spPr>
        <p:txBody>
          <a:bodyPr wrap="square" rtlCol="0">
            <a:spAutoFit/>
          </a:bodyPr>
          <a:lstStyle/>
          <a:p>
            <a:r>
              <a:rPr lang="en-US" altLang="zh-CN" b="1" dirty="0">
                <a:solidFill>
                  <a:schemeClr val="bg1"/>
                </a:solidFill>
                <a:latin typeface="站酷小薇LOGO体" panose="02010600010101010101" pitchFamily="50" charset="-122"/>
                <a:ea typeface="站酷小薇LOGO体" panose="02010600010101010101" pitchFamily="50" charset="-122"/>
              </a:rPr>
              <a:t>1</a:t>
            </a:r>
            <a:r>
              <a:rPr lang="zh-CN" altLang="en-US" b="1" dirty="0">
                <a:solidFill>
                  <a:schemeClr val="bg1"/>
                </a:solidFill>
                <a:latin typeface="站酷小薇LOGO体" panose="02010600010101010101" pitchFamily="50" charset="-122"/>
                <a:ea typeface="站酷小薇LOGO体" panose="02010600010101010101" pitchFamily="50" charset="-122"/>
              </a:rPr>
              <a:t>、搭建项目快</a:t>
            </a:r>
            <a:endParaRPr lang="en-US" altLang="zh-CN" b="1" dirty="0">
              <a:solidFill>
                <a:schemeClr val="bg1"/>
              </a:solidFill>
              <a:latin typeface="站酷小薇LOGO体" panose="02010600010101010101" pitchFamily="50" charset="-122"/>
              <a:ea typeface="站酷小薇LOGO体" panose="02010600010101010101" pitchFamily="50" charset="-122"/>
            </a:endParaRPr>
          </a:p>
          <a:p>
            <a:r>
              <a:rPr lang="en-US" altLang="zh-CN" b="1" dirty="0">
                <a:solidFill>
                  <a:schemeClr val="bg1"/>
                </a:solidFill>
                <a:latin typeface="站酷小薇LOGO体" panose="02010600010101010101" pitchFamily="50" charset="-122"/>
                <a:ea typeface="站酷小薇LOGO体" panose="02010600010101010101" pitchFamily="50" charset="-122"/>
              </a:rPr>
              <a:t>2</a:t>
            </a:r>
            <a:r>
              <a:rPr lang="zh-CN" altLang="en-US" b="1" dirty="0">
                <a:solidFill>
                  <a:schemeClr val="bg1"/>
                </a:solidFill>
                <a:latin typeface="站酷小薇LOGO体" panose="02010600010101010101" pitchFamily="50" charset="-122"/>
                <a:ea typeface="站酷小薇LOGO体" panose="02010600010101010101" pitchFamily="50" charset="-122"/>
              </a:rPr>
              <a:t>、内置</a:t>
            </a:r>
            <a:r>
              <a:rPr lang="en-US" altLang="zh-CN" b="1" dirty="0">
                <a:solidFill>
                  <a:schemeClr val="bg1"/>
                </a:solidFill>
                <a:latin typeface="站酷小薇LOGO体" panose="02010600010101010101" pitchFamily="50" charset="-122"/>
                <a:ea typeface="站酷小薇LOGO体" panose="02010600010101010101" pitchFamily="50" charset="-122"/>
              </a:rPr>
              <a:t>JUnit</a:t>
            </a:r>
            <a:r>
              <a:rPr lang="zh-CN" altLang="en-US" b="1" dirty="0">
                <a:solidFill>
                  <a:schemeClr val="bg1"/>
                </a:solidFill>
                <a:latin typeface="站酷小薇LOGO体" panose="02010600010101010101" pitchFamily="50" charset="-122"/>
                <a:ea typeface="站酷小薇LOGO体" panose="02010600010101010101" pitchFamily="50" charset="-122"/>
              </a:rPr>
              <a:t>、</a:t>
            </a:r>
            <a:r>
              <a:rPr lang="en-US" altLang="zh-CN" b="1" dirty="0">
                <a:solidFill>
                  <a:schemeClr val="bg1"/>
                </a:solidFill>
                <a:latin typeface="站酷小薇LOGO体" panose="02010600010101010101" pitchFamily="50" charset="-122"/>
                <a:ea typeface="站酷小薇LOGO体" panose="02010600010101010101" pitchFamily="50" charset="-122"/>
              </a:rPr>
              <a:t>Spring Boot Test</a:t>
            </a:r>
            <a:r>
              <a:rPr lang="zh-CN" altLang="en-US" b="1" dirty="0">
                <a:solidFill>
                  <a:schemeClr val="bg1"/>
                </a:solidFill>
                <a:latin typeface="站酷小薇LOGO体" panose="02010600010101010101" pitchFamily="50" charset="-122"/>
                <a:ea typeface="站酷小薇LOGO体" panose="02010600010101010101" pitchFamily="50" charset="-122"/>
              </a:rPr>
              <a:t>等多种测试框架，方便测试</a:t>
            </a:r>
          </a:p>
          <a:p>
            <a:r>
              <a:rPr lang="en-US" altLang="zh-CN" b="1" dirty="0">
                <a:solidFill>
                  <a:schemeClr val="bg1"/>
                </a:solidFill>
                <a:latin typeface="站酷小薇LOGO体" panose="02010600010101010101" pitchFamily="50" charset="-122"/>
                <a:ea typeface="站酷小薇LOGO体" panose="02010600010101010101" pitchFamily="50" charset="-122"/>
              </a:rPr>
              <a:t>3</a:t>
            </a:r>
            <a:r>
              <a:rPr lang="zh-CN" altLang="en-US" b="1" dirty="0">
                <a:solidFill>
                  <a:schemeClr val="bg1"/>
                </a:solidFill>
                <a:latin typeface="站酷小薇LOGO体" panose="02010600010101010101" pitchFamily="50" charset="-122"/>
                <a:ea typeface="站酷小薇LOGO体" panose="02010600010101010101" pitchFamily="50" charset="-122"/>
              </a:rPr>
              <a:t>、减少了配置文件的使用，配置方便简单</a:t>
            </a:r>
          </a:p>
          <a:p>
            <a:r>
              <a:rPr lang="en-US" altLang="zh-CN" b="1" dirty="0">
                <a:solidFill>
                  <a:schemeClr val="bg1"/>
                </a:solidFill>
                <a:latin typeface="站酷小薇LOGO体" panose="02010600010101010101" pitchFamily="50" charset="-122"/>
                <a:ea typeface="站酷小薇LOGO体" panose="02010600010101010101" pitchFamily="50" charset="-122"/>
              </a:rPr>
              <a:t>4</a:t>
            </a:r>
            <a:r>
              <a:rPr lang="zh-CN" altLang="en-US" b="1" dirty="0">
                <a:solidFill>
                  <a:schemeClr val="bg1"/>
                </a:solidFill>
                <a:latin typeface="站酷小薇LOGO体" panose="02010600010101010101" pitchFamily="50" charset="-122"/>
                <a:ea typeface="站酷小薇LOGO体" panose="02010600010101010101" pitchFamily="50" charset="-122"/>
              </a:rPr>
              <a:t>、内嵌容器，省去了配置</a:t>
            </a:r>
            <a:r>
              <a:rPr lang="en-US" altLang="zh-CN" b="1" dirty="0">
                <a:solidFill>
                  <a:schemeClr val="bg1"/>
                </a:solidFill>
                <a:latin typeface="站酷小薇LOGO体" panose="02010600010101010101" pitchFamily="50" charset="-122"/>
                <a:ea typeface="站酷小薇LOGO体" panose="02010600010101010101" pitchFamily="50" charset="-122"/>
              </a:rPr>
              <a:t>Tomcat</a:t>
            </a:r>
            <a:r>
              <a:rPr lang="zh-CN" altLang="en-US" b="1" dirty="0">
                <a:solidFill>
                  <a:schemeClr val="bg1"/>
                </a:solidFill>
                <a:latin typeface="站酷小薇LOGO体" panose="02010600010101010101" pitchFamily="50" charset="-122"/>
                <a:ea typeface="站酷小薇LOGO体" panose="02010600010101010101" pitchFamily="50" charset="-122"/>
              </a:rPr>
              <a:t>的繁琐</a:t>
            </a:r>
          </a:p>
          <a:p>
            <a:r>
              <a:rPr lang="en-US" altLang="zh-CN" b="1" dirty="0">
                <a:solidFill>
                  <a:schemeClr val="bg1"/>
                </a:solidFill>
                <a:latin typeface="站酷小薇LOGO体" panose="02010600010101010101" pitchFamily="50" charset="-122"/>
                <a:ea typeface="站酷小薇LOGO体" panose="02010600010101010101" pitchFamily="50" charset="-122"/>
              </a:rPr>
              <a:t>5</a:t>
            </a:r>
            <a:r>
              <a:rPr lang="zh-CN" altLang="en-US" b="1" dirty="0">
                <a:solidFill>
                  <a:schemeClr val="bg1"/>
                </a:solidFill>
                <a:latin typeface="站酷小薇LOGO体" panose="02010600010101010101" pitchFamily="50" charset="-122"/>
                <a:ea typeface="站酷小薇LOGO体" panose="02010600010101010101" pitchFamily="50" charset="-122"/>
              </a:rPr>
              <a:t>、方便监控，使用</a:t>
            </a:r>
            <a:r>
              <a:rPr lang="en-US" altLang="zh-CN" b="1" dirty="0">
                <a:solidFill>
                  <a:schemeClr val="bg1"/>
                </a:solidFill>
                <a:latin typeface="站酷小薇LOGO体" panose="02010600010101010101" pitchFamily="50" charset="-122"/>
                <a:ea typeface="站酷小薇LOGO体" panose="02010600010101010101" pitchFamily="50" charset="-122"/>
              </a:rPr>
              <a:t>Spring Boot Actuator</a:t>
            </a:r>
            <a:r>
              <a:rPr lang="zh-CN" altLang="en-US" b="1" dirty="0">
                <a:solidFill>
                  <a:schemeClr val="bg1"/>
                </a:solidFill>
                <a:latin typeface="站酷小薇LOGO体" panose="02010600010101010101" pitchFamily="50" charset="-122"/>
                <a:ea typeface="站酷小薇LOGO体" panose="02010600010101010101" pitchFamily="50" charset="-122"/>
              </a:rPr>
              <a:t>组件提供的系统监控，可以查看应用配置的详细信息</a:t>
            </a:r>
            <a:endParaRPr lang="en-US" altLang="zh-CN" b="1" dirty="0">
              <a:solidFill>
                <a:schemeClr val="bg1"/>
              </a:solidFill>
              <a:latin typeface="站酷小薇LOGO体" panose="02010600010101010101" pitchFamily="50" charset="-122"/>
              <a:ea typeface="站酷小薇LOGO体" panose="02010600010101010101" pitchFamily="50" charset="-122"/>
            </a:endParaRPr>
          </a:p>
          <a:p>
            <a:r>
              <a:rPr lang="en-US" altLang="zh-CN" b="1" dirty="0">
                <a:solidFill>
                  <a:schemeClr val="bg1"/>
                </a:solidFill>
                <a:ea typeface="站酷小薇LOGO体" panose="02010600010101010101" pitchFamily="50" charset="-122"/>
              </a:rPr>
              <a:t>6</a:t>
            </a:r>
            <a:r>
              <a:rPr lang="zh-CN" altLang="en-US" b="1" dirty="0">
                <a:solidFill>
                  <a:schemeClr val="bg1"/>
                </a:solidFill>
                <a:ea typeface="站酷小薇LOGO体" panose="02010600010101010101" pitchFamily="50" charset="-122"/>
              </a:rPr>
              <a:t>、基于</a:t>
            </a:r>
            <a:r>
              <a:rPr lang="en-US" altLang="zh-CN" b="1" dirty="0">
                <a:solidFill>
                  <a:schemeClr val="bg1"/>
                </a:solidFill>
                <a:ea typeface="站酷小薇LOGO体" panose="02010600010101010101" pitchFamily="50" charset="-122"/>
              </a:rPr>
              <a:t>Java</a:t>
            </a:r>
            <a:r>
              <a:rPr lang="zh-CN" altLang="en-US" b="1" dirty="0">
                <a:solidFill>
                  <a:schemeClr val="bg1"/>
                </a:solidFill>
                <a:ea typeface="站酷小薇LOGO体" panose="02010600010101010101" pitchFamily="50" charset="-122"/>
              </a:rPr>
              <a:t>，入手快，开发快速</a:t>
            </a:r>
            <a:endParaRPr lang="zh-CN" altLang="en-US" dirty="0"/>
          </a:p>
        </p:txBody>
      </p:sp>
      <p:pic>
        <p:nvPicPr>
          <p:cNvPr id="16" name="图片 15">
            <a:extLst>
              <a:ext uri="{FF2B5EF4-FFF2-40B4-BE49-F238E27FC236}">
                <a16:creationId xmlns:a16="http://schemas.microsoft.com/office/drawing/2014/main" id="{761624F9-1F5A-4FA5-AF60-0C76657EF8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1906" y="0"/>
            <a:ext cx="2000094" cy="600028"/>
          </a:xfrm>
          <a:prstGeom prst="rect">
            <a:avLst/>
          </a:prstGeom>
        </p:spPr>
      </p:pic>
    </p:spTree>
    <p:custDataLst>
      <p:tags r:id="rId1"/>
    </p:custDataLst>
    <p:extLst>
      <p:ext uri="{BB962C8B-B14F-4D97-AF65-F5344CB8AC3E}">
        <p14:creationId xmlns:p14="http://schemas.microsoft.com/office/powerpoint/2010/main" val="2799768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65"/>
</p:tagLst>
</file>

<file path=ppt/tags/tag2.xml><?xml version="1.0" encoding="utf-8"?>
<p:tagLst xmlns:a="http://schemas.openxmlformats.org/drawingml/2006/main" xmlns:r="http://schemas.openxmlformats.org/officeDocument/2006/relationships" xmlns:p="http://schemas.openxmlformats.org/presentationml/2006/main">
  <p:tag name="ISLIDE.DIAGRAM" val="d9c545fc-501a-4c84-96b4-155e0cd2b054"/>
</p:tagLst>
</file>

<file path=ppt/tags/tag3.xml><?xml version="1.0" encoding="utf-8"?>
<p:tagLst xmlns:a="http://schemas.openxmlformats.org/drawingml/2006/main" xmlns:r="http://schemas.openxmlformats.org/officeDocument/2006/relationships" xmlns:p="http://schemas.openxmlformats.org/presentationml/2006/main">
  <p:tag name="ISLIDE.DIAGRAM" val="d9c545fc-501a-4c84-96b4-155e0cd2b054"/>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第一PPT，www.1ppt.com">
  <a:themeElements>
    <a:clrScheme name="自定义 1020">
      <a:dk1>
        <a:sysClr val="windowText" lastClr="000000"/>
      </a:dk1>
      <a:lt1>
        <a:sysClr val="window" lastClr="FFFFFF"/>
      </a:lt1>
      <a:dk2>
        <a:srgbClr val="44546A"/>
      </a:dk2>
      <a:lt2>
        <a:srgbClr val="E7E6E6"/>
      </a:lt2>
      <a:accent1>
        <a:srgbClr val="3F3F3F"/>
      </a:accent1>
      <a:accent2>
        <a:srgbClr val="A5A5A5"/>
      </a:accent2>
      <a:accent3>
        <a:srgbClr val="3F3F3F"/>
      </a:accent3>
      <a:accent4>
        <a:srgbClr val="A5A5A5"/>
      </a:accent4>
      <a:accent5>
        <a:srgbClr val="3F3F3F"/>
      </a:accent5>
      <a:accent6>
        <a:srgbClr val="A5A5A5"/>
      </a:accent6>
      <a:hlink>
        <a:srgbClr val="3F3F3F"/>
      </a:hlink>
      <a:folHlink>
        <a:srgbClr val="A5A5A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286</TotalTime>
  <Words>984</Words>
  <Application>Microsoft Office PowerPoint</Application>
  <PresentationFormat>宽屏</PresentationFormat>
  <Paragraphs>243</Paragraphs>
  <Slides>17</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Noto Sans S Chinese Light</vt:lpstr>
      <vt:lpstr>Noto Sans S Chinese Thin</vt:lpstr>
      <vt:lpstr>等线</vt:lpstr>
      <vt:lpstr>等线 Light</vt:lpstr>
      <vt:lpstr>微软雅黑</vt:lpstr>
      <vt:lpstr>站酷小薇LOGO体</vt:lpstr>
      <vt:lpstr>Arial</vt:lpstr>
      <vt:lpstr>Calibri</vt:lpstr>
      <vt:lpstr>Times New Roman</vt:lpstr>
      <vt:lpstr>第一PPT，www.1ppt.com</vt:lpstr>
      <vt:lpstr>PowerPoint 演示文稿</vt:lpstr>
      <vt:lpstr>PowerPoint 演示文稿</vt:lpstr>
      <vt:lpstr>PowerPoint 演示文稿</vt:lpstr>
      <vt:lpstr>我们的用户是谁？</vt:lpstr>
      <vt:lpstr>我们是谁？</vt:lpstr>
      <vt:lpstr>PowerPoint 演示文稿</vt:lpstr>
      <vt:lpstr>Application Type</vt:lpstr>
      <vt:lpstr> Appropriate Technologies</vt:lpstr>
      <vt:lpstr>Vue.js + SpringBoot</vt:lpstr>
      <vt:lpstr>包图设计</vt:lpstr>
      <vt:lpstr>部署模型</vt:lpstr>
      <vt:lpstr>PowerPoint 演示文稿</vt:lpstr>
      <vt:lpstr>Quality Attributes</vt:lpstr>
      <vt:lpstr>PowerPoint 演示文稿</vt:lpstr>
      <vt:lpstr>Crosscutting Concern</vt:lpstr>
      <vt:lpstr>Problem to Be Solved</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灰色粒子</dc:title>
  <dc:creator>第一PPT</dc:creator>
  <cp:keywords>www.1ppt.com</cp:keywords>
  <dc:description>www.1ppt.com</dc:description>
  <cp:lastModifiedBy>Yufeng He</cp:lastModifiedBy>
  <cp:revision>83</cp:revision>
  <dcterms:created xsi:type="dcterms:W3CDTF">2018-04-10T04:31:00Z</dcterms:created>
  <dcterms:modified xsi:type="dcterms:W3CDTF">2020-11-11T17:44:40Z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